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15"/>
  </p:notesMasterIdLst>
  <p:sldIdLst>
    <p:sldId id="256" r:id="rId2"/>
    <p:sldId id="258" r:id="rId3"/>
    <p:sldId id="260" r:id="rId4"/>
    <p:sldId id="311" r:id="rId5"/>
    <p:sldId id="259" r:id="rId6"/>
    <p:sldId id="312" r:id="rId7"/>
    <p:sldId id="263" r:id="rId8"/>
    <p:sldId id="261" r:id="rId9"/>
    <p:sldId id="315" r:id="rId10"/>
    <p:sldId id="316" r:id="rId11"/>
    <p:sldId id="274" r:id="rId12"/>
    <p:sldId id="310" r:id="rId13"/>
    <p:sldId id="317" r:id="rId14"/>
  </p:sldIdLst>
  <p:sldSz cx="9144000" cy="5143500" type="screen16x9"/>
  <p:notesSz cx="6858000" cy="9144000"/>
  <p:embeddedFontLst>
    <p:embeddedFont>
      <p:font typeface="Abadi Extra Light" panose="020B0204020104020204" pitchFamily="34" charset="0"/>
      <p:regular r:id="rId16"/>
    </p:embeddedFont>
    <p:embeddedFont>
      <p:font typeface="Arial Black" panose="020B0A04020102020204" pitchFamily="34" charset="0"/>
      <p:bold r:id="rId17"/>
    </p:embeddedFont>
    <p:embeddedFont>
      <p:font typeface="Arial Nova Light" panose="020B0304020202020204" pitchFamily="34" charset="0"/>
      <p:regular r:id="rId18"/>
      <p:italic r:id="rId19"/>
    </p:embeddedFont>
    <p:embeddedFont>
      <p:font typeface="Maven Pro" panose="020B0604020202020204" charset="0"/>
      <p:regular r:id="rId20"/>
      <p:bold r:id="rId21"/>
    </p:embeddedFont>
    <p:embeddedFont>
      <p:font typeface="Righteous" panose="020B0604020202020204" charset="0"/>
      <p:regular r:id="rId22"/>
    </p:embeddedFont>
    <p:embeddedFont>
      <p:font typeface="Times" panose="02020603050405020304" pitchFamily="18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C592D9-5EB1-40A3-9038-3A34FA2E3A2A}">
  <a:tblStyle styleId="{C3C592D9-5EB1-40A3-9038-3A34FA2E3A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90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fb910135fc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fb910135fc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085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fce81f807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fce81f807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b910135f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b910135f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668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b910135f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b910135f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188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b910135f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b910135f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b910135fc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b910135fc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b910135f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b910135f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523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b910135f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b910135f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fb910135fc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fb910135fc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655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fb910135fc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fb910135fc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fb910135fc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fb910135fc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fb910135fc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fb910135fc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332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66050" y="836750"/>
            <a:ext cx="5211900" cy="270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966050" y="3628225"/>
            <a:ext cx="4767300" cy="5022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7317" y="0"/>
            <a:ext cx="20059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094125" y="2750025"/>
            <a:ext cx="29559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324725" y="1449650"/>
            <a:ext cx="2494800" cy="105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094275" y="3564100"/>
            <a:ext cx="29559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096800" y="539500"/>
            <a:ext cx="4950600" cy="56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2096550" y="1447050"/>
            <a:ext cx="4950900" cy="2375700"/>
          </a:xfrm>
          <a:prstGeom prst="rect">
            <a:avLst/>
          </a:prstGeom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 rotWithShape="1">
          <a:blip r:embed="rId2">
            <a:alphaModFix/>
          </a:blip>
          <a:srcRect t="9" b="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1909275" y="539500"/>
            <a:ext cx="5325600" cy="56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2"/>
          </p:nvPr>
        </p:nvSpPr>
        <p:spPr>
          <a:xfrm>
            <a:off x="2650948" y="1360888"/>
            <a:ext cx="24429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5452623" y="1360888"/>
            <a:ext cx="21588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3" hasCustomPrompt="1"/>
          </p:nvPr>
        </p:nvSpPr>
        <p:spPr>
          <a:xfrm>
            <a:off x="1532577" y="1360888"/>
            <a:ext cx="7596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/>
          </p:nvPr>
        </p:nvSpPr>
        <p:spPr>
          <a:xfrm>
            <a:off x="2650948" y="1893043"/>
            <a:ext cx="24429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5"/>
          </p:nvPr>
        </p:nvSpPr>
        <p:spPr>
          <a:xfrm>
            <a:off x="5452623" y="1893043"/>
            <a:ext cx="21588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6" hasCustomPrompt="1"/>
          </p:nvPr>
        </p:nvSpPr>
        <p:spPr>
          <a:xfrm>
            <a:off x="1532577" y="1893043"/>
            <a:ext cx="7596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/>
          </p:nvPr>
        </p:nvSpPr>
        <p:spPr>
          <a:xfrm>
            <a:off x="2650948" y="2425198"/>
            <a:ext cx="24429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8"/>
          </p:nvPr>
        </p:nvSpPr>
        <p:spPr>
          <a:xfrm>
            <a:off x="5452623" y="2425198"/>
            <a:ext cx="21588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9" hasCustomPrompt="1"/>
          </p:nvPr>
        </p:nvSpPr>
        <p:spPr>
          <a:xfrm>
            <a:off x="1532577" y="2425198"/>
            <a:ext cx="7596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3"/>
          </p:nvPr>
        </p:nvSpPr>
        <p:spPr>
          <a:xfrm>
            <a:off x="2650948" y="2957353"/>
            <a:ext cx="24429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4"/>
          </p:nvPr>
        </p:nvSpPr>
        <p:spPr>
          <a:xfrm>
            <a:off x="5452623" y="2957353"/>
            <a:ext cx="21588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5" hasCustomPrompt="1"/>
          </p:nvPr>
        </p:nvSpPr>
        <p:spPr>
          <a:xfrm>
            <a:off x="1532577" y="2957353"/>
            <a:ext cx="7596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6"/>
          </p:nvPr>
        </p:nvSpPr>
        <p:spPr>
          <a:xfrm>
            <a:off x="2650948" y="3489507"/>
            <a:ext cx="24429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7"/>
          </p:nvPr>
        </p:nvSpPr>
        <p:spPr>
          <a:xfrm>
            <a:off x="5452623" y="3489507"/>
            <a:ext cx="21588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8" hasCustomPrompt="1"/>
          </p:nvPr>
        </p:nvSpPr>
        <p:spPr>
          <a:xfrm>
            <a:off x="1532577" y="3489507"/>
            <a:ext cx="7596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9"/>
          </p:nvPr>
        </p:nvSpPr>
        <p:spPr>
          <a:xfrm>
            <a:off x="2650948" y="4021663"/>
            <a:ext cx="24429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20"/>
          </p:nvPr>
        </p:nvSpPr>
        <p:spPr>
          <a:xfrm>
            <a:off x="5452623" y="4021663"/>
            <a:ext cx="21588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1" hasCustomPrompt="1"/>
          </p:nvPr>
        </p:nvSpPr>
        <p:spPr>
          <a:xfrm>
            <a:off x="1532577" y="4021663"/>
            <a:ext cx="7596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t>xx%</a:t>
            </a: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4092" y="603149"/>
            <a:ext cx="559534" cy="50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5222" y="420800"/>
            <a:ext cx="483632" cy="494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099050" y="539500"/>
            <a:ext cx="2946300" cy="56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1"/>
          </p:nvPr>
        </p:nvSpPr>
        <p:spPr>
          <a:xfrm>
            <a:off x="1210475" y="2902325"/>
            <a:ext cx="1530600" cy="87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 idx="2" hasCustomPrompt="1"/>
          </p:nvPr>
        </p:nvSpPr>
        <p:spPr>
          <a:xfrm>
            <a:off x="1210475" y="2065325"/>
            <a:ext cx="1530600" cy="76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3"/>
          </p:nvPr>
        </p:nvSpPr>
        <p:spPr>
          <a:xfrm>
            <a:off x="3806700" y="2902375"/>
            <a:ext cx="1530600" cy="87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 idx="4" hasCustomPrompt="1"/>
          </p:nvPr>
        </p:nvSpPr>
        <p:spPr>
          <a:xfrm>
            <a:off x="3806700" y="2065375"/>
            <a:ext cx="1530600" cy="76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5"/>
          </p:nvPr>
        </p:nvSpPr>
        <p:spPr>
          <a:xfrm>
            <a:off x="6402925" y="2902325"/>
            <a:ext cx="1530600" cy="87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 idx="6" hasCustomPrompt="1"/>
          </p:nvPr>
        </p:nvSpPr>
        <p:spPr>
          <a:xfrm>
            <a:off x="6402925" y="2065325"/>
            <a:ext cx="1530600" cy="76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3_1_2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1719650" y="539500"/>
            <a:ext cx="5705100" cy="56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702375" y="313300"/>
            <a:ext cx="1123100" cy="18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2032250" y="539500"/>
            <a:ext cx="5079900" cy="56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1"/>
          </p:nvPr>
        </p:nvSpPr>
        <p:spPr>
          <a:xfrm>
            <a:off x="2049800" y="1898700"/>
            <a:ext cx="2214300" cy="18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" y="3835400"/>
            <a:ext cx="1630200" cy="13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2200" y="176025"/>
            <a:ext cx="755650" cy="23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37559"/>
            <a:ext cx="7717800" cy="3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1" r:id="rId6"/>
    <p:sldLayoutId id="2147483666" r:id="rId7"/>
    <p:sldLayoutId id="2147483675" r:id="rId8"/>
    <p:sldLayoutId id="2147483685" r:id="rId9"/>
    <p:sldLayoutId id="214748368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/>
          <p:nvPr/>
        </p:nvSpPr>
        <p:spPr>
          <a:xfrm>
            <a:off x="1425900" y="505050"/>
            <a:ext cx="6292200" cy="4133400"/>
          </a:xfrm>
          <a:prstGeom prst="rect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4"/>
          <p:cNvSpPr txBox="1">
            <a:spLocks noGrp="1"/>
          </p:cNvSpPr>
          <p:nvPr>
            <p:ph type="ctrTitle"/>
          </p:nvPr>
        </p:nvSpPr>
        <p:spPr>
          <a:xfrm>
            <a:off x="1679977" y="588405"/>
            <a:ext cx="5482965" cy="211159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Arial Black" panose="020B0A04020102020204" pitchFamily="34" charset="0"/>
              </a:rPr>
              <a:t>Análisis de la variación de pH en el agua, respecto a tres factores</a:t>
            </a:r>
            <a:endParaRPr sz="3600" b="1" dirty="0">
              <a:latin typeface="Arial Black" panose="020B0A04020102020204" pitchFamily="34" charset="0"/>
              <a:sym typeface="Righteous"/>
            </a:endParaRPr>
          </a:p>
        </p:txBody>
      </p:sp>
      <p:sp>
        <p:nvSpPr>
          <p:cNvPr id="256" name="Google Shape;256;p44"/>
          <p:cNvSpPr txBox="1">
            <a:spLocks noGrp="1"/>
          </p:cNvSpPr>
          <p:nvPr>
            <p:ph type="subTitle" idx="1"/>
          </p:nvPr>
        </p:nvSpPr>
        <p:spPr>
          <a:xfrm>
            <a:off x="1688475" y="2783353"/>
            <a:ext cx="4767300" cy="50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Arial Nova Light" panose="020B0304020202020204" pitchFamily="34" charset="0"/>
              </a:rPr>
              <a:t>Diseños Experimentales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Arial Nova Light" panose="020B0304020202020204" pitchFamily="34" charset="0"/>
              </a:rPr>
              <a:t>Mtro. </a:t>
            </a:r>
            <a:r>
              <a:rPr lang="es-SV" sz="1800" dirty="0">
                <a:latin typeface="Arial Nova Light" panose="020B0304020202020204" pitchFamily="34" charset="0"/>
              </a:rPr>
              <a:t>Jesús Armando Mendoza Posada </a:t>
            </a:r>
            <a:endParaRPr sz="1800" dirty="0">
              <a:latin typeface="Arial Nova Light" panose="020B0304020202020204" pitchFamily="34" charset="0"/>
            </a:endParaRPr>
          </a:p>
        </p:txBody>
      </p:sp>
      <p:pic>
        <p:nvPicPr>
          <p:cNvPr id="257" name="Google Shape;25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9175" y="1902100"/>
            <a:ext cx="1396350" cy="30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2942" y="0"/>
            <a:ext cx="200596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44"/>
          <p:cNvGrpSpPr/>
          <p:nvPr/>
        </p:nvGrpSpPr>
        <p:grpSpPr>
          <a:xfrm>
            <a:off x="290550" y="356850"/>
            <a:ext cx="1007355" cy="4379863"/>
            <a:chOff x="290550" y="356850"/>
            <a:chExt cx="1007355" cy="4379863"/>
          </a:xfrm>
        </p:grpSpPr>
        <p:pic>
          <p:nvPicPr>
            <p:cNvPr id="260" name="Google Shape;260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5400" y="356850"/>
              <a:ext cx="755650" cy="23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7975" y="2722658"/>
              <a:ext cx="409930" cy="355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4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90550" y="3149213"/>
              <a:ext cx="845350" cy="1587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3" name="Google Shape;263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5326" y="3725698"/>
            <a:ext cx="1299275" cy="1122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F5EA8F35-7256-4CBC-95CC-63148E883A9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0" b="-1"/>
          <a:stretch/>
        </p:blipFill>
        <p:spPr>
          <a:xfrm>
            <a:off x="4023921" y="-34432"/>
            <a:ext cx="459804" cy="55551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1867082-97F3-41F4-9719-EC969122B4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725" y="-113140"/>
            <a:ext cx="947206" cy="731331"/>
          </a:xfrm>
          <a:prstGeom prst="rect">
            <a:avLst/>
          </a:prstGeom>
          <a:noFill/>
        </p:spPr>
      </p:pic>
      <p:sp>
        <p:nvSpPr>
          <p:cNvPr id="14" name="Google Shape;256;p44">
            <a:extLst>
              <a:ext uri="{FF2B5EF4-FFF2-40B4-BE49-F238E27FC236}">
                <a16:creationId xmlns:a16="http://schemas.microsoft.com/office/drawing/2014/main" id="{C126E6A4-02A5-4AD7-BFC5-0CE965E38592}"/>
              </a:ext>
            </a:extLst>
          </p:cNvPr>
          <p:cNvSpPr txBox="1">
            <a:spLocks/>
          </p:cNvSpPr>
          <p:nvPr/>
        </p:nvSpPr>
        <p:spPr>
          <a:xfrm>
            <a:off x="4549766" y="3432617"/>
            <a:ext cx="2613176" cy="112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r"/>
            <a:r>
              <a:rPr lang="es-ES" sz="1200" b="1" dirty="0">
                <a:latin typeface="Arial Nova Light" panose="020B0304020202020204" pitchFamily="34" charset="0"/>
              </a:rPr>
              <a:t>Presentan:</a:t>
            </a:r>
          </a:p>
          <a:p>
            <a:pPr marL="0" indent="0" algn="r"/>
            <a:r>
              <a:rPr lang="es-ES" sz="1200" dirty="0">
                <a:latin typeface="Arial Nova Light" panose="020B0304020202020204" pitchFamily="34" charset="0"/>
              </a:rPr>
              <a:t>Cardona Rodríguez, José Alberto</a:t>
            </a:r>
          </a:p>
          <a:p>
            <a:pPr marL="0" indent="0" algn="r"/>
            <a:r>
              <a:rPr lang="es-ES" sz="1200" dirty="0">
                <a:latin typeface="Arial Nova Light" panose="020B0304020202020204" pitchFamily="34" charset="0"/>
              </a:rPr>
              <a:t>Menjívar Suriano, Marina Elizabeth</a:t>
            </a:r>
          </a:p>
          <a:p>
            <a:pPr marL="0" indent="0" algn="r"/>
            <a:r>
              <a:rPr lang="es-ES" sz="1200" dirty="0">
                <a:latin typeface="Arial Nova Light" panose="020B0304020202020204" pitchFamily="34" charset="0"/>
              </a:rPr>
              <a:t>Ramírez Solís, Luis Edmundo</a:t>
            </a:r>
          </a:p>
          <a:p>
            <a:pPr marL="0" indent="0" algn="r"/>
            <a:r>
              <a:rPr lang="es-ES" sz="1200" dirty="0">
                <a:latin typeface="Arial Nova Light" panose="020B0304020202020204" pitchFamily="34" charset="0"/>
              </a:rPr>
              <a:t>Sarmiento López, Alejandra María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29;p57">
            <a:extLst>
              <a:ext uri="{FF2B5EF4-FFF2-40B4-BE49-F238E27FC236}">
                <a16:creationId xmlns:a16="http://schemas.microsoft.com/office/drawing/2014/main" id="{A06E4B1C-407E-4C74-8D3F-E9762F1B0E60}"/>
              </a:ext>
            </a:extLst>
          </p:cNvPr>
          <p:cNvSpPr txBox="1"/>
          <p:nvPr/>
        </p:nvSpPr>
        <p:spPr>
          <a:xfrm>
            <a:off x="1460332" y="821366"/>
            <a:ext cx="5681603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Arial Black" panose="020B0A04020102020204" pitchFamily="34" charset="0"/>
                <a:sym typeface="Righteous"/>
              </a:rPr>
              <a:t>Pruebas multimedia</a:t>
            </a:r>
            <a:endParaRPr sz="1600" dirty="0">
              <a:solidFill>
                <a:schemeClr val="dk1"/>
              </a:solidFill>
              <a:latin typeface="Arial Black" panose="020B0A04020102020204" pitchFamily="34" charset="0"/>
              <a:sym typeface="Righteous"/>
            </a:endParaRPr>
          </a:p>
        </p:txBody>
      </p:sp>
      <p:sp>
        <p:nvSpPr>
          <p:cNvPr id="104" name="Google Shape;303;p47">
            <a:extLst>
              <a:ext uri="{FF2B5EF4-FFF2-40B4-BE49-F238E27FC236}">
                <a16:creationId xmlns:a16="http://schemas.microsoft.com/office/drawing/2014/main" id="{FC9AB79E-7E88-4291-AB2F-15E0DDDC142E}"/>
              </a:ext>
            </a:extLst>
          </p:cNvPr>
          <p:cNvSpPr txBox="1">
            <a:spLocks/>
          </p:cNvSpPr>
          <p:nvPr/>
        </p:nvSpPr>
        <p:spPr>
          <a:xfrm>
            <a:off x="1358899" y="243150"/>
            <a:ext cx="6599382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s-SV" sz="3200" dirty="0">
                <a:latin typeface="Arial Black" panose="020B0A04020102020204" pitchFamily="34" charset="0"/>
              </a:rPr>
              <a:t>Resultados del experimento</a:t>
            </a:r>
          </a:p>
        </p:txBody>
      </p:sp>
      <p:sp>
        <p:nvSpPr>
          <p:cNvPr id="105" name="Google Shape;304;p47">
            <a:extLst>
              <a:ext uri="{FF2B5EF4-FFF2-40B4-BE49-F238E27FC236}">
                <a16:creationId xmlns:a16="http://schemas.microsoft.com/office/drawing/2014/main" id="{9491864F-8F29-4C2F-B03E-61C773DD6033}"/>
              </a:ext>
            </a:extLst>
          </p:cNvPr>
          <p:cNvSpPr txBox="1">
            <a:spLocks/>
          </p:cNvSpPr>
          <p:nvPr/>
        </p:nvSpPr>
        <p:spPr>
          <a:xfrm>
            <a:off x="12920" y="0"/>
            <a:ext cx="1650380" cy="10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n" sz="4800" dirty="0">
                <a:latin typeface="Arial Black" panose="020B0A04020102020204" pitchFamily="34" charset="0"/>
              </a:rPr>
              <a:t>04</a:t>
            </a:r>
          </a:p>
        </p:txBody>
      </p:sp>
      <p:pic>
        <p:nvPicPr>
          <p:cNvPr id="329" name="Google Shape;3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96" y="3793993"/>
            <a:ext cx="1028700" cy="15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8281" y="3881839"/>
            <a:ext cx="1028700" cy="112734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364;p52">
            <a:extLst>
              <a:ext uri="{FF2B5EF4-FFF2-40B4-BE49-F238E27FC236}">
                <a16:creationId xmlns:a16="http://schemas.microsoft.com/office/drawing/2014/main" id="{E8DF6DAE-C5E4-46ED-873D-12154499727F}"/>
              </a:ext>
            </a:extLst>
          </p:cNvPr>
          <p:cNvSpPr/>
          <p:nvPr/>
        </p:nvSpPr>
        <p:spPr>
          <a:xfrm>
            <a:off x="1243996" y="1269863"/>
            <a:ext cx="1934492" cy="3502859"/>
          </a:xfrm>
          <a:prstGeom prst="rect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5;p52">
            <a:extLst>
              <a:ext uri="{FF2B5EF4-FFF2-40B4-BE49-F238E27FC236}">
                <a16:creationId xmlns:a16="http://schemas.microsoft.com/office/drawing/2014/main" id="{62AFD4A5-CCF8-40BF-AEAC-45BD59E337D1}"/>
              </a:ext>
            </a:extLst>
          </p:cNvPr>
          <p:cNvSpPr/>
          <p:nvPr/>
        </p:nvSpPr>
        <p:spPr>
          <a:xfrm>
            <a:off x="3388255" y="1269863"/>
            <a:ext cx="1934492" cy="3502859"/>
          </a:xfrm>
          <a:prstGeom prst="rect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6;p52">
            <a:extLst>
              <a:ext uri="{FF2B5EF4-FFF2-40B4-BE49-F238E27FC236}">
                <a16:creationId xmlns:a16="http://schemas.microsoft.com/office/drawing/2014/main" id="{1E6C9736-0B69-419C-BF3B-B6A5D28AB8AB}"/>
              </a:ext>
            </a:extLst>
          </p:cNvPr>
          <p:cNvSpPr/>
          <p:nvPr/>
        </p:nvSpPr>
        <p:spPr>
          <a:xfrm>
            <a:off x="5550503" y="1269863"/>
            <a:ext cx="2076931" cy="3502859"/>
          </a:xfrm>
          <a:prstGeom prst="rect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71;p52">
            <a:extLst>
              <a:ext uri="{FF2B5EF4-FFF2-40B4-BE49-F238E27FC236}">
                <a16:creationId xmlns:a16="http://schemas.microsoft.com/office/drawing/2014/main" id="{96779B65-9072-4764-B712-6416D315CE74}"/>
              </a:ext>
            </a:extLst>
          </p:cNvPr>
          <p:cNvSpPr txBox="1">
            <a:spLocks/>
          </p:cNvSpPr>
          <p:nvPr/>
        </p:nvSpPr>
        <p:spPr>
          <a:xfrm>
            <a:off x="3721983" y="1772146"/>
            <a:ext cx="1455900" cy="41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SV" dirty="0">
                <a:solidFill>
                  <a:schemeClr val="dk1"/>
                </a:solidFill>
                <a:latin typeface="Arial Black" panose="020B0A04020102020204" pitchFamily="34" charset="0"/>
              </a:rPr>
              <a:t>Salinidad</a:t>
            </a:r>
          </a:p>
        </p:txBody>
      </p:sp>
      <p:sp>
        <p:nvSpPr>
          <p:cNvPr id="51" name="Google Shape;372;p52">
            <a:extLst>
              <a:ext uri="{FF2B5EF4-FFF2-40B4-BE49-F238E27FC236}">
                <a16:creationId xmlns:a16="http://schemas.microsoft.com/office/drawing/2014/main" id="{82F233A7-BAF2-47DE-B005-7307E31947CA}"/>
              </a:ext>
            </a:extLst>
          </p:cNvPr>
          <p:cNvSpPr txBox="1">
            <a:spLocks/>
          </p:cNvSpPr>
          <p:nvPr/>
        </p:nvSpPr>
        <p:spPr>
          <a:xfrm>
            <a:off x="5724896" y="1767316"/>
            <a:ext cx="1455900" cy="41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SV" dirty="0">
                <a:solidFill>
                  <a:schemeClr val="dk1"/>
                </a:solidFill>
                <a:latin typeface="Arial Black" panose="020B0A04020102020204" pitchFamily="34" charset="0"/>
              </a:rPr>
              <a:t>Tipo de agua</a:t>
            </a:r>
          </a:p>
        </p:txBody>
      </p:sp>
      <p:sp>
        <p:nvSpPr>
          <p:cNvPr id="52" name="Google Shape;373;p52">
            <a:extLst>
              <a:ext uri="{FF2B5EF4-FFF2-40B4-BE49-F238E27FC236}">
                <a16:creationId xmlns:a16="http://schemas.microsoft.com/office/drawing/2014/main" id="{53F11919-64F6-45A4-AAD7-F9FC41F70702}"/>
              </a:ext>
            </a:extLst>
          </p:cNvPr>
          <p:cNvSpPr txBox="1">
            <a:spLocks/>
          </p:cNvSpPr>
          <p:nvPr/>
        </p:nvSpPr>
        <p:spPr>
          <a:xfrm>
            <a:off x="1608643" y="1767316"/>
            <a:ext cx="1455900" cy="41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SV" dirty="0">
                <a:solidFill>
                  <a:schemeClr val="dk1"/>
                </a:solidFill>
                <a:latin typeface="Arial Black" panose="020B0A04020102020204" pitchFamily="34" charset="0"/>
              </a:rPr>
              <a:t>Temperatura</a:t>
            </a:r>
          </a:p>
        </p:txBody>
      </p:sp>
      <p:sp>
        <p:nvSpPr>
          <p:cNvPr id="53" name="Google Shape;374;p52">
            <a:extLst>
              <a:ext uri="{FF2B5EF4-FFF2-40B4-BE49-F238E27FC236}">
                <a16:creationId xmlns:a16="http://schemas.microsoft.com/office/drawing/2014/main" id="{F6FE4340-4A54-43B5-87DE-8B8269BCD382}"/>
              </a:ext>
            </a:extLst>
          </p:cNvPr>
          <p:cNvSpPr txBox="1">
            <a:spLocks/>
          </p:cNvSpPr>
          <p:nvPr/>
        </p:nvSpPr>
        <p:spPr>
          <a:xfrm>
            <a:off x="1358900" y="2106569"/>
            <a:ext cx="1705644" cy="259170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>
                <a:solidFill>
                  <a:schemeClr val="dk1"/>
                </a:solidFill>
                <a:latin typeface="Arial Nova Light" panose="020B0304020202020204" pitchFamily="34" charset="0"/>
              </a:rPr>
              <a:t>L</a:t>
            </a:r>
            <a:r>
              <a:rPr lang="es-ES" sz="1500" dirty="0">
                <a:solidFill>
                  <a:schemeClr val="dk1"/>
                </a:solidFill>
                <a:latin typeface="Arial Nova Light" panose="020B0304020202020204" pitchFamily="34" charset="0"/>
              </a:rPr>
              <a:t>a variación en el nivel de pH en el agua, de acuerdo con el cambio en el nivel de temperatura, fue en promedio de 0.385834 unidades de pH.</a:t>
            </a:r>
            <a:endParaRPr lang="en-US" sz="1500" dirty="0">
              <a:solidFill>
                <a:schemeClr val="dk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4" name="Google Shape;375;p52">
            <a:extLst>
              <a:ext uri="{FF2B5EF4-FFF2-40B4-BE49-F238E27FC236}">
                <a16:creationId xmlns:a16="http://schemas.microsoft.com/office/drawing/2014/main" id="{440A7CEE-2830-4562-AEAF-17172D3382BE}"/>
              </a:ext>
            </a:extLst>
          </p:cNvPr>
          <p:cNvSpPr txBox="1">
            <a:spLocks/>
          </p:cNvSpPr>
          <p:nvPr/>
        </p:nvSpPr>
        <p:spPr>
          <a:xfrm>
            <a:off x="3543135" y="2106569"/>
            <a:ext cx="1634748" cy="254554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500" dirty="0">
                <a:solidFill>
                  <a:schemeClr val="dk1"/>
                </a:solidFill>
                <a:latin typeface="Arial Nova Light" panose="020B0304020202020204" pitchFamily="34" charset="0"/>
              </a:rPr>
              <a:t>La variación en el nivel de pH en el agua, de acuerdo con el cambio en la concentración de NaCl (salinidad), fue en promedio de 1.160834 unidades de pH.</a:t>
            </a:r>
            <a:endParaRPr lang="en-US" sz="1500" dirty="0">
              <a:solidFill>
                <a:schemeClr val="dk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5" name="Google Shape;376;p52">
            <a:extLst>
              <a:ext uri="{FF2B5EF4-FFF2-40B4-BE49-F238E27FC236}">
                <a16:creationId xmlns:a16="http://schemas.microsoft.com/office/drawing/2014/main" id="{F880CC5A-DFCC-4390-8AC7-F8EBD9A07D71}"/>
              </a:ext>
            </a:extLst>
          </p:cNvPr>
          <p:cNvSpPr txBox="1">
            <a:spLocks/>
          </p:cNvSpPr>
          <p:nvPr/>
        </p:nvSpPr>
        <p:spPr>
          <a:xfrm>
            <a:off x="5653593" y="2120995"/>
            <a:ext cx="1881763" cy="257728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sz="1200" dirty="0">
                <a:solidFill>
                  <a:schemeClr val="dk1"/>
                </a:solidFill>
                <a:latin typeface="Arial Nova Light" panose="020B0304020202020204" pitchFamily="34" charset="0"/>
              </a:rPr>
              <a:t>La variación en el nivel de pH en el agua, de acuerdo con el tipo de agua, fue en promedio de: 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Arial Nova Light" panose="020B0304020202020204" pitchFamily="34" charset="0"/>
              </a:rPr>
              <a:t>­Entre Alpina y ANDA = 0.2350 unidades de pH.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Arial Nova Light" panose="020B0304020202020204" pitchFamily="34" charset="0"/>
              </a:rPr>
              <a:t>Entre Alpina y Cristal = </a:t>
            </a:r>
            <a:r>
              <a:rPr lang="es-ES" sz="1150" dirty="0">
                <a:solidFill>
                  <a:schemeClr val="dk1"/>
                </a:solidFill>
                <a:latin typeface="Arial Nova Light" panose="020B0304020202020204" pitchFamily="34" charset="0"/>
              </a:rPr>
              <a:t>0.436250 unidades de pH.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Arial Nova Light" panose="020B0304020202020204" pitchFamily="34" charset="0"/>
              </a:rPr>
              <a:t>Entre ANDA y Cristal = </a:t>
            </a:r>
            <a:r>
              <a:rPr lang="es-ES" sz="1150" dirty="0">
                <a:solidFill>
                  <a:schemeClr val="dk1"/>
                </a:solidFill>
                <a:latin typeface="Arial Nova Light" panose="020B0304020202020204" pitchFamily="34" charset="0"/>
              </a:rPr>
              <a:t>0.201250 unidades de pH.</a:t>
            </a:r>
          </a:p>
        </p:txBody>
      </p:sp>
      <p:grpSp>
        <p:nvGrpSpPr>
          <p:cNvPr id="75" name="Google Shape;6073;p90">
            <a:extLst>
              <a:ext uri="{FF2B5EF4-FFF2-40B4-BE49-F238E27FC236}">
                <a16:creationId xmlns:a16="http://schemas.microsoft.com/office/drawing/2014/main" id="{302D1413-200E-40EA-8659-D2B40B11E98E}"/>
              </a:ext>
            </a:extLst>
          </p:cNvPr>
          <p:cNvGrpSpPr/>
          <p:nvPr/>
        </p:nvGrpSpPr>
        <p:grpSpPr>
          <a:xfrm>
            <a:off x="2213972" y="1454963"/>
            <a:ext cx="168931" cy="339253"/>
            <a:chOff x="3984950" y="3213600"/>
            <a:chExt cx="239925" cy="481825"/>
          </a:xfrm>
        </p:grpSpPr>
        <p:sp>
          <p:nvSpPr>
            <p:cNvPr id="76" name="Google Shape;6074;p90">
              <a:extLst>
                <a:ext uri="{FF2B5EF4-FFF2-40B4-BE49-F238E27FC236}">
                  <a16:creationId xmlns:a16="http://schemas.microsoft.com/office/drawing/2014/main" id="{06E9FAD1-713A-4122-99E9-F1A2112D584B}"/>
                </a:ext>
              </a:extLst>
            </p:cNvPr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" name="Google Shape;6075;p90">
              <a:extLst>
                <a:ext uri="{FF2B5EF4-FFF2-40B4-BE49-F238E27FC236}">
                  <a16:creationId xmlns:a16="http://schemas.microsoft.com/office/drawing/2014/main" id="{A034F54C-2284-4879-8233-DD217359DC81}"/>
                </a:ext>
              </a:extLst>
            </p:cNvPr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8" name="Google Shape;8584;p95">
            <a:extLst>
              <a:ext uri="{FF2B5EF4-FFF2-40B4-BE49-F238E27FC236}">
                <a16:creationId xmlns:a16="http://schemas.microsoft.com/office/drawing/2014/main" id="{A4EAD87B-04A7-461C-B48F-5297CB6C271E}"/>
              </a:ext>
            </a:extLst>
          </p:cNvPr>
          <p:cNvGrpSpPr/>
          <p:nvPr/>
        </p:nvGrpSpPr>
        <p:grpSpPr>
          <a:xfrm>
            <a:off x="6187271" y="1379508"/>
            <a:ext cx="486566" cy="414708"/>
            <a:chOff x="-19835275" y="3330250"/>
            <a:chExt cx="329250" cy="280625"/>
          </a:xfrm>
        </p:grpSpPr>
        <p:sp>
          <p:nvSpPr>
            <p:cNvPr id="79" name="Google Shape;8585;p95">
              <a:extLst>
                <a:ext uri="{FF2B5EF4-FFF2-40B4-BE49-F238E27FC236}">
                  <a16:creationId xmlns:a16="http://schemas.microsoft.com/office/drawing/2014/main" id="{29B94130-B146-4279-BB91-D163A5827127}"/>
                </a:ext>
              </a:extLst>
            </p:cNvPr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" name="Google Shape;8586;p95">
              <a:extLst>
                <a:ext uri="{FF2B5EF4-FFF2-40B4-BE49-F238E27FC236}">
                  <a16:creationId xmlns:a16="http://schemas.microsoft.com/office/drawing/2014/main" id="{7D7F9F83-13B4-45C9-9247-BC386AC47529}"/>
                </a:ext>
              </a:extLst>
            </p:cNvPr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" name="Google Shape;8587;p95">
              <a:extLst>
                <a:ext uri="{FF2B5EF4-FFF2-40B4-BE49-F238E27FC236}">
                  <a16:creationId xmlns:a16="http://schemas.microsoft.com/office/drawing/2014/main" id="{67D5375C-1D9B-4E3E-B861-B66A2819B751}"/>
                </a:ext>
              </a:extLst>
            </p:cNvPr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82" name="Google Shape;6105;p90">
            <a:extLst>
              <a:ext uri="{FF2B5EF4-FFF2-40B4-BE49-F238E27FC236}">
                <a16:creationId xmlns:a16="http://schemas.microsoft.com/office/drawing/2014/main" id="{8E9852EF-EBBD-444C-9AB0-7526BF3A5CDD}"/>
              </a:ext>
            </a:extLst>
          </p:cNvPr>
          <p:cNvGrpSpPr/>
          <p:nvPr/>
        </p:nvGrpSpPr>
        <p:grpSpPr>
          <a:xfrm>
            <a:off x="4301133" y="1454962"/>
            <a:ext cx="293416" cy="339253"/>
            <a:chOff x="2710875" y="3806450"/>
            <a:chExt cx="416725" cy="481825"/>
          </a:xfrm>
        </p:grpSpPr>
        <p:sp>
          <p:nvSpPr>
            <p:cNvPr id="83" name="Google Shape;6106;p90">
              <a:extLst>
                <a:ext uri="{FF2B5EF4-FFF2-40B4-BE49-F238E27FC236}">
                  <a16:creationId xmlns:a16="http://schemas.microsoft.com/office/drawing/2014/main" id="{8BFCFB57-4815-49AA-82CC-6A8E9938A5CD}"/>
                </a:ext>
              </a:extLst>
            </p:cNvPr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" name="Google Shape;6107;p90">
              <a:extLst>
                <a:ext uri="{FF2B5EF4-FFF2-40B4-BE49-F238E27FC236}">
                  <a16:creationId xmlns:a16="http://schemas.microsoft.com/office/drawing/2014/main" id="{148D1D0D-CF08-4556-8443-C7267D014F02}"/>
                </a:ext>
              </a:extLst>
            </p:cNvPr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16191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825" y="1188175"/>
            <a:ext cx="1560575" cy="34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62"/>
          <p:cNvSpPr/>
          <p:nvPr/>
        </p:nvSpPr>
        <p:spPr>
          <a:xfrm>
            <a:off x="568712" y="1137450"/>
            <a:ext cx="2520756" cy="1612538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62"/>
          <p:cNvSpPr txBox="1"/>
          <p:nvPr/>
        </p:nvSpPr>
        <p:spPr>
          <a:xfrm>
            <a:off x="652637" y="1437099"/>
            <a:ext cx="2352906" cy="124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1300" dirty="0">
                <a:solidFill>
                  <a:schemeClr val="dk1"/>
                </a:solidFill>
                <a:latin typeface="Arial Nova Light" panose="020B0304020202020204" pitchFamily="34" charset="0"/>
              </a:rPr>
              <a:t>Existe un efecto sobre la variación de pH del agua, debido al cambio de los niveles de temperatura establecidos en el experimento.</a:t>
            </a:r>
            <a:endParaRPr sz="1300" dirty="0">
              <a:solidFill>
                <a:schemeClr val="dk1"/>
              </a:solidFill>
              <a:latin typeface="Arial Nova Light" panose="020B0304020202020204" pitchFamily="34" charset="0"/>
              <a:sym typeface="Maven Pro"/>
            </a:endParaRPr>
          </a:p>
        </p:txBody>
      </p:sp>
      <p:sp>
        <p:nvSpPr>
          <p:cNvPr id="734" name="Google Shape;734;p62"/>
          <p:cNvSpPr txBox="1"/>
          <p:nvPr/>
        </p:nvSpPr>
        <p:spPr>
          <a:xfrm>
            <a:off x="724700" y="1204404"/>
            <a:ext cx="2177188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Arial Black" panose="020B0A04020102020204" pitchFamily="34" charset="0"/>
                <a:ea typeface="Righteous"/>
                <a:cs typeface="Righteous"/>
                <a:sym typeface="Righteous"/>
              </a:rPr>
              <a:t>01</a:t>
            </a:r>
            <a:endParaRPr sz="2000" dirty="0">
              <a:solidFill>
                <a:srgbClr val="FFFFFF"/>
              </a:solidFill>
              <a:latin typeface="Arial Black" panose="020B0A04020102020204" pitchFamily="34" charset="0"/>
              <a:ea typeface="Righteous"/>
              <a:cs typeface="Righteous"/>
              <a:sym typeface="Righteous"/>
            </a:endParaRPr>
          </a:p>
        </p:txBody>
      </p:sp>
      <p:sp>
        <p:nvSpPr>
          <p:cNvPr id="735" name="Google Shape;735;p62"/>
          <p:cNvSpPr/>
          <p:nvPr/>
        </p:nvSpPr>
        <p:spPr>
          <a:xfrm>
            <a:off x="934868" y="3484450"/>
            <a:ext cx="2154600" cy="1415900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62"/>
          <p:cNvSpPr txBox="1"/>
          <p:nvPr/>
        </p:nvSpPr>
        <p:spPr>
          <a:xfrm>
            <a:off x="976831" y="4083540"/>
            <a:ext cx="2070674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1300" dirty="0">
                <a:solidFill>
                  <a:schemeClr val="dk1"/>
                </a:solidFill>
                <a:latin typeface="Arial Nova Light" panose="020B0304020202020204" pitchFamily="34" charset="0"/>
              </a:rPr>
              <a:t>El cambio en los tipos de agua utilizados en el experimento tiene un efecto sobre la variación del pH. </a:t>
            </a:r>
            <a:endParaRPr sz="1300" dirty="0">
              <a:solidFill>
                <a:schemeClr val="dk1"/>
              </a:solidFill>
              <a:latin typeface="Arial Nova Light" panose="020B0304020202020204" pitchFamily="34" charset="0"/>
              <a:sym typeface="Maven Pro"/>
            </a:endParaRPr>
          </a:p>
        </p:txBody>
      </p:sp>
      <p:sp>
        <p:nvSpPr>
          <p:cNvPr id="737" name="Google Shape;737;p62"/>
          <p:cNvSpPr txBox="1"/>
          <p:nvPr/>
        </p:nvSpPr>
        <p:spPr>
          <a:xfrm>
            <a:off x="1122417" y="3599100"/>
            <a:ext cx="1779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Arial Black" panose="020B0A04020102020204" pitchFamily="34" charset="0"/>
                <a:sym typeface="Righteous"/>
              </a:rPr>
              <a:t>03</a:t>
            </a:r>
            <a:endParaRPr sz="2000" dirty="0">
              <a:solidFill>
                <a:srgbClr val="FFFFFF"/>
              </a:solidFill>
              <a:latin typeface="Arial Black" panose="020B0A04020102020204" pitchFamily="34" charset="0"/>
              <a:sym typeface="Righteous"/>
            </a:endParaRPr>
          </a:p>
        </p:txBody>
      </p:sp>
      <p:sp>
        <p:nvSpPr>
          <p:cNvPr id="738" name="Google Shape;738;p62"/>
          <p:cNvSpPr/>
          <p:nvPr/>
        </p:nvSpPr>
        <p:spPr>
          <a:xfrm>
            <a:off x="6054532" y="1589288"/>
            <a:ext cx="2154600" cy="1499600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62"/>
          <p:cNvSpPr txBox="1"/>
          <p:nvPr/>
        </p:nvSpPr>
        <p:spPr>
          <a:xfrm>
            <a:off x="6148300" y="2033411"/>
            <a:ext cx="1967064" cy="96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dk1"/>
                </a:solidFill>
                <a:latin typeface="Arial Nova Light" panose="020B0304020202020204" pitchFamily="34" charset="0"/>
                <a:sym typeface="Maven Pro"/>
              </a:rPr>
              <a:t>El cambio en los niveles de salinidad del experimento causa un cambio en la variación del pH del agua. </a:t>
            </a:r>
            <a:endParaRPr sz="1300" dirty="0">
              <a:solidFill>
                <a:schemeClr val="dk1"/>
              </a:solidFill>
              <a:latin typeface="Arial Nova Light" panose="020B0304020202020204" pitchFamily="34" charset="0"/>
              <a:sym typeface="Maven Pro"/>
            </a:endParaRPr>
          </a:p>
        </p:txBody>
      </p:sp>
      <p:sp>
        <p:nvSpPr>
          <p:cNvPr id="740" name="Google Shape;740;p62"/>
          <p:cNvSpPr txBox="1"/>
          <p:nvPr/>
        </p:nvSpPr>
        <p:spPr>
          <a:xfrm>
            <a:off x="6241996" y="1740524"/>
            <a:ext cx="1779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Arial Black" panose="020B0A04020102020204" pitchFamily="34" charset="0"/>
                <a:sym typeface="Righteous"/>
              </a:rPr>
              <a:t>02</a:t>
            </a:r>
            <a:endParaRPr sz="2000" dirty="0">
              <a:solidFill>
                <a:srgbClr val="FFFFFF"/>
              </a:solidFill>
              <a:latin typeface="Arial Black" panose="020B0A04020102020204" pitchFamily="34" charset="0"/>
              <a:sym typeface="Righteous"/>
            </a:endParaRPr>
          </a:p>
        </p:txBody>
      </p:sp>
      <p:sp>
        <p:nvSpPr>
          <p:cNvPr id="741" name="Google Shape;741;p62"/>
          <p:cNvSpPr/>
          <p:nvPr/>
        </p:nvSpPr>
        <p:spPr>
          <a:xfrm>
            <a:off x="6054532" y="3447875"/>
            <a:ext cx="2154600" cy="1335998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62"/>
          <p:cNvSpPr txBox="1"/>
          <p:nvPr/>
        </p:nvSpPr>
        <p:spPr>
          <a:xfrm>
            <a:off x="6148300" y="3956650"/>
            <a:ext cx="1967064" cy="627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1300" dirty="0">
                <a:solidFill>
                  <a:schemeClr val="dk1"/>
                </a:solidFill>
                <a:latin typeface="Arial Nova Light" panose="020B0304020202020204" pitchFamily="34" charset="0"/>
              </a:rPr>
              <a:t>La interacción de la temperatura con el tipo de agua tiene un efecto sobre la variación del pH.</a:t>
            </a:r>
            <a:endParaRPr sz="1300" dirty="0">
              <a:solidFill>
                <a:schemeClr val="dk1"/>
              </a:solidFill>
              <a:latin typeface="Arial Nova Light" panose="020B0304020202020204" pitchFamily="34" charset="0"/>
              <a:sym typeface="Maven Pro"/>
            </a:endParaRPr>
          </a:p>
        </p:txBody>
      </p:sp>
      <p:sp>
        <p:nvSpPr>
          <p:cNvPr id="743" name="Google Shape;743;p62"/>
          <p:cNvSpPr txBox="1"/>
          <p:nvPr/>
        </p:nvSpPr>
        <p:spPr>
          <a:xfrm>
            <a:off x="6241983" y="3551526"/>
            <a:ext cx="1779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Arial Black" panose="020B0A04020102020204" pitchFamily="34" charset="0"/>
                <a:sym typeface="Righteous"/>
              </a:rPr>
              <a:t>04</a:t>
            </a:r>
            <a:endParaRPr sz="2000" dirty="0">
              <a:solidFill>
                <a:srgbClr val="FFFFFF"/>
              </a:solidFill>
              <a:latin typeface="Arial Black" panose="020B0A04020102020204" pitchFamily="34" charset="0"/>
              <a:sym typeface="Righteous"/>
            </a:endParaRPr>
          </a:p>
        </p:txBody>
      </p:sp>
      <p:cxnSp>
        <p:nvCxnSpPr>
          <p:cNvPr id="744" name="Google Shape;744;p62"/>
          <p:cNvCxnSpPr>
            <a:cxnSpLocks/>
            <a:stCxn id="732" idx="3"/>
          </p:cNvCxnSpPr>
          <p:nvPr/>
        </p:nvCxnSpPr>
        <p:spPr>
          <a:xfrm flipV="1">
            <a:off x="3089468" y="1506338"/>
            <a:ext cx="1319400" cy="437381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745" name="Google Shape;745;p62"/>
          <p:cNvCxnSpPr>
            <a:cxnSpLocks/>
            <a:stCxn id="735" idx="3"/>
          </p:cNvCxnSpPr>
          <p:nvPr/>
        </p:nvCxnSpPr>
        <p:spPr>
          <a:xfrm flipV="1">
            <a:off x="3089468" y="3398200"/>
            <a:ext cx="1447800" cy="794200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746" name="Google Shape;746;p62"/>
          <p:cNvCxnSpPr>
            <a:cxnSpLocks/>
            <a:stCxn id="741" idx="1"/>
          </p:cNvCxnSpPr>
          <p:nvPr/>
        </p:nvCxnSpPr>
        <p:spPr>
          <a:xfrm rot="10800000" flipV="1">
            <a:off x="4500532" y="4115873"/>
            <a:ext cx="1554000" cy="311349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747" name="Google Shape;747;p62"/>
          <p:cNvCxnSpPr>
            <a:cxnSpLocks/>
            <a:stCxn id="738" idx="1"/>
          </p:cNvCxnSpPr>
          <p:nvPr/>
        </p:nvCxnSpPr>
        <p:spPr>
          <a:xfrm rot="10800000" flipV="1">
            <a:off x="5189332" y="2339088"/>
            <a:ext cx="865200" cy="241850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3" name="Google Shape;303;p47">
            <a:extLst>
              <a:ext uri="{FF2B5EF4-FFF2-40B4-BE49-F238E27FC236}">
                <a16:creationId xmlns:a16="http://schemas.microsoft.com/office/drawing/2014/main" id="{95DCB83F-5C15-4261-8223-522E20662DFE}"/>
              </a:ext>
            </a:extLst>
          </p:cNvPr>
          <p:cNvSpPr txBox="1">
            <a:spLocks/>
          </p:cNvSpPr>
          <p:nvPr/>
        </p:nvSpPr>
        <p:spPr>
          <a:xfrm>
            <a:off x="1358899" y="243150"/>
            <a:ext cx="6599382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s-SV" sz="3200" dirty="0">
                <a:latin typeface="Arial Black" panose="020B0A04020102020204" pitchFamily="34" charset="0"/>
              </a:rPr>
              <a:t>Conclusiones</a:t>
            </a:r>
          </a:p>
        </p:txBody>
      </p:sp>
      <p:sp>
        <p:nvSpPr>
          <p:cNvPr id="24" name="Google Shape;304;p47">
            <a:extLst>
              <a:ext uri="{FF2B5EF4-FFF2-40B4-BE49-F238E27FC236}">
                <a16:creationId xmlns:a16="http://schemas.microsoft.com/office/drawing/2014/main" id="{E524016B-07FE-413C-B806-772F745E4BCA}"/>
              </a:ext>
            </a:extLst>
          </p:cNvPr>
          <p:cNvSpPr txBox="1">
            <a:spLocks/>
          </p:cNvSpPr>
          <p:nvPr/>
        </p:nvSpPr>
        <p:spPr>
          <a:xfrm>
            <a:off x="12920" y="0"/>
            <a:ext cx="1650380" cy="10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n" sz="4800" dirty="0">
                <a:latin typeface="Arial Black" panose="020B0A04020102020204" pitchFamily="34" charset="0"/>
              </a:rPr>
              <a:t>05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>
            <a:spLocks noGrp="1"/>
          </p:cNvSpPr>
          <p:nvPr>
            <p:ph type="title" idx="2"/>
          </p:nvPr>
        </p:nvSpPr>
        <p:spPr>
          <a:xfrm>
            <a:off x="903249" y="0"/>
            <a:ext cx="8006575" cy="75006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Arial Black" panose="020B0A04020102020204" pitchFamily="34" charset="0"/>
              </a:rPr>
              <a:t>Refefencias bibliográficas</a:t>
            </a:r>
            <a:endParaRPr sz="3200" dirty="0">
              <a:latin typeface="Arial Black" panose="020B0A04020102020204" pitchFamily="34" charset="0"/>
            </a:endParaRPr>
          </a:p>
        </p:txBody>
      </p:sp>
      <p:pic>
        <p:nvPicPr>
          <p:cNvPr id="17" name="Google Shape;1039;p76">
            <a:extLst>
              <a:ext uri="{FF2B5EF4-FFF2-40B4-BE49-F238E27FC236}">
                <a16:creationId xmlns:a16="http://schemas.microsoft.com/office/drawing/2014/main" id="{DB5BA093-BF3A-4C1D-ABF9-13C59DDF9E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5260" y="1439926"/>
            <a:ext cx="1809750" cy="370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053;p76">
            <a:extLst>
              <a:ext uri="{FF2B5EF4-FFF2-40B4-BE49-F238E27FC236}">
                <a16:creationId xmlns:a16="http://schemas.microsoft.com/office/drawing/2014/main" id="{EC80ED1B-DE6C-496D-9332-54B217023FB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64" y="262750"/>
            <a:ext cx="668825" cy="97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054;p76">
            <a:extLst>
              <a:ext uri="{FF2B5EF4-FFF2-40B4-BE49-F238E27FC236}">
                <a16:creationId xmlns:a16="http://schemas.microsoft.com/office/drawing/2014/main" id="{2E6DA397-5903-4C5B-BEB9-E49CFF04841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99" b="109"/>
          <a:stretch/>
        </p:blipFill>
        <p:spPr>
          <a:xfrm>
            <a:off x="8168472" y="3351783"/>
            <a:ext cx="975528" cy="153916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190BD469-28D6-41A6-897A-1CF1C72B9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800098"/>
              </p:ext>
            </p:extLst>
          </p:nvPr>
        </p:nvGraphicFramePr>
        <p:xfrm>
          <a:off x="1804490" y="812644"/>
          <a:ext cx="6188927" cy="4078299"/>
        </p:xfrm>
        <a:graphic>
          <a:graphicData uri="http://schemas.openxmlformats.org/drawingml/2006/table">
            <a:tbl>
              <a:tblPr bandRow="1">
                <a:tableStyleId>{C3C592D9-5EB1-40A3-9038-3A34FA2E3A2A}</a:tableStyleId>
              </a:tblPr>
              <a:tblGrid>
                <a:gridCol w="412907">
                  <a:extLst>
                    <a:ext uri="{9D8B030D-6E8A-4147-A177-3AD203B41FA5}">
                      <a16:colId xmlns:a16="http://schemas.microsoft.com/office/drawing/2014/main" val="481338874"/>
                    </a:ext>
                  </a:extLst>
                </a:gridCol>
                <a:gridCol w="5776020">
                  <a:extLst>
                    <a:ext uri="{9D8B030D-6E8A-4147-A177-3AD203B41FA5}">
                      <a16:colId xmlns:a16="http://schemas.microsoft.com/office/drawing/2014/main" val="3827579687"/>
                    </a:ext>
                  </a:extLst>
                </a:gridCol>
              </a:tblGrid>
              <a:tr h="326154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rial Nova Light" panose="020B0304020202020204" pitchFamily="34" charset="0"/>
                          <a:cs typeface="Arial"/>
                          <a:sym typeface="Arial"/>
                        </a:rPr>
                        <a:t>[1] </a:t>
                      </a:r>
                      <a:endParaRPr lang="es-SV" sz="1400" b="0" i="0" u="none" strike="noStrike" cap="none" dirty="0">
                        <a:solidFill>
                          <a:schemeClr val="dk1"/>
                        </a:solidFill>
                        <a:latin typeface="Arial Nova Light" panose="020B0304020202020204" pitchFamily="34" charset="0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44476" marR="44476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SV" sz="1400" b="0" i="0" u="none" strike="noStrike" cap="none">
                          <a:solidFill>
                            <a:schemeClr val="dk1"/>
                          </a:solidFill>
                          <a:latin typeface="Arial Nova Light" panose="020B0304020202020204" pitchFamily="34" charset="0"/>
                          <a:cs typeface="Arial"/>
                          <a:sym typeface="Arial"/>
                        </a:rPr>
                        <a:t>Fernandez Cirelli A, 2012, "El agua: un recurso esencial," Quimicaviva, vol. 11, no. 3, pp. 147-170. </a:t>
                      </a:r>
                      <a:endParaRPr lang="es-SV" sz="1400" b="0" i="0" u="none" strike="noStrike" cap="none">
                        <a:solidFill>
                          <a:schemeClr val="dk1"/>
                        </a:solidFill>
                        <a:latin typeface="Arial Nova Light" panose="020B0304020202020204" pitchFamily="34" charset="0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44476" marR="44476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158238"/>
                  </a:ext>
                </a:extLst>
              </a:tr>
              <a:tr h="434873">
                <a:tc>
                  <a:txBody>
                    <a:bodyPr/>
                    <a:lstStyle/>
                    <a:p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 Nova Light" panose="020B0304020202020204" pitchFamily="34" charset="0"/>
                          <a:cs typeface="Arial"/>
                          <a:sym typeface="Arial"/>
                        </a:rPr>
                        <a:t>[2] </a:t>
                      </a:r>
                      <a:endParaRPr lang="es-SV" sz="1400" b="0" i="0" u="none" strike="noStrike" cap="none">
                        <a:solidFill>
                          <a:schemeClr val="dk1"/>
                        </a:solidFill>
                        <a:latin typeface="Arial Nova Light" panose="020B0304020202020204" pitchFamily="34" charset="0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44476" marR="44476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SV" sz="1400" b="0" i="0" u="none" strike="noStrike" cap="none" dirty="0">
                          <a:solidFill>
                            <a:schemeClr val="dk1"/>
                          </a:solidFill>
                          <a:latin typeface="Arial Nova Light" panose="020B0304020202020204" pitchFamily="34" charset="0"/>
                          <a:cs typeface="Arial"/>
                          <a:sym typeface="Arial"/>
                        </a:rPr>
                        <a:t>Química y algo más, «Química y algo más,» 2011. [En línea]. </a:t>
                      </a:r>
                      <a:r>
                        <a:rPr lang="es-SV" sz="1400" b="0" i="0" u="none" strike="noStrike" cap="none" dirty="0" err="1">
                          <a:solidFill>
                            <a:schemeClr val="dk1"/>
                          </a:solidFill>
                          <a:latin typeface="Arial Nova Light" panose="020B0304020202020204" pitchFamily="34" charset="0"/>
                          <a:cs typeface="Arial"/>
                          <a:sym typeface="Arial"/>
                        </a:rPr>
                        <a:t>Available</a:t>
                      </a:r>
                      <a:r>
                        <a:rPr lang="es-SV" sz="1400" b="0" i="0" u="none" strike="noStrike" cap="none" dirty="0">
                          <a:solidFill>
                            <a:schemeClr val="dk1"/>
                          </a:solidFill>
                          <a:latin typeface="Arial Nova Light" panose="020B0304020202020204" pitchFamily="34" charset="0"/>
                          <a:cs typeface="Arial"/>
                          <a:sym typeface="Arial"/>
                        </a:rPr>
                        <a:t>: https://quimicayalgomas.com/quimica-general/acidos-y-bases-ph-2/.</a:t>
                      </a:r>
                      <a:endParaRPr lang="es-SV" sz="1400" b="0" i="0" u="none" strike="noStrike" cap="none" dirty="0">
                        <a:solidFill>
                          <a:schemeClr val="dk1"/>
                        </a:solidFill>
                        <a:latin typeface="Arial Nova Light" panose="020B0304020202020204" pitchFamily="34" charset="0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44476" marR="44476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5859746"/>
                  </a:ext>
                </a:extLst>
              </a:tr>
              <a:tr h="326154">
                <a:tc>
                  <a:txBody>
                    <a:bodyPr/>
                    <a:lstStyle/>
                    <a:p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 Nova Light" panose="020B0304020202020204" pitchFamily="34" charset="0"/>
                          <a:cs typeface="Arial"/>
                          <a:sym typeface="Arial"/>
                        </a:rPr>
                        <a:t>[3] </a:t>
                      </a:r>
                      <a:endParaRPr lang="es-SV" sz="1400" b="0" i="0" u="none" strike="noStrike" cap="none">
                        <a:solidFill>
                          <a:schemeClr val="dk1"/>
                        </a:solidFill>
                        <a:latin typeface="Arial Nova Light" panose="020B0304020202020204" pitchFamily="34" charset="0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44476" marR="44476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rial Nova Light" panose="020B0304020202020204" pitchFamily="34" charset="0"/>
                          <a:cs typeface="Arial"/>
                          <a:sym typeface="Arial"/>
                        </a:rPr>
                        <a:t>Water Boards, «California Water Boards,» 2022. </a:t>
                      </a:r>
                      <a:r>
                        <a:rPr lang="es-SV" sz="1400" b="0" i="0" u="none" strike="noStrike" cap="none" dirty="0">
                          <a:solidFill>
                            <a:schemeClr val="dk1"/>
                          </a:solidFill>
                          <a:latin typeface="Arial Nova Light" panose="020B0304020202020204" pitchFamily="34" charset="0"/>
                          <a:cs typeface="Arial"/>
                          <a:sym typeface="Arial"/>
                        </a:rPr>
                        <a:t>[En línea]. </a:t>
                      </a:r>
                      <a:r>
                        <a:rPr lang="es-SV" sz="1400" b="0" i="0" u="none" strike="noStrike" cap="none" dirty="0" err="1">
                          <a:solidFill>
                            <a:schemeClr val="dk1"/>
                          </a:solidFill>
                          <a:latin typeface="Arial Nova Light" panose="020B0304020202020204" pitchFamily="34" charset="0"/>
                          <a:cs typeface="Arial"/>
                          <a:sym typeface="Arial"/>
                        </a:rPr>
                        <a:t>Available</a:t>
                      </a:r>
                      <a:r>
                        <a:rPr lang="es-SV" sz="1400" b="0" i="0" u="none" strike="noStrike" cap="none" dirty="0">
                          <a:solidFill>
                            <a:schemeClr val="dk1"/>
                          </a:solidFill>
                          <a:latin typeface="Arial Nova Light" panose="020B0304020202020204" pitchFamily="34" charset="0"/>
                          <a:cs typeface="Arial"/>
                          <a:sym typeface="Arial"/>
                        </a:rPr>
                        <a:t>: https://www.waterboards.ca.gov/.</a:t>
                      </a:r>
                      <a:endParaRPr lang="es-SV" sz="1400" b="0" i="0" u="none" strike="noStrike" cap="none" dirty="0">
                        <a:solidFill>
                          <a:schemeClr val="dk1"/>
                        </a:solidFill>
                        <a:latin typeface="Arial Nova Light" panose="020B0304020202020204" pitchFamily="34" charset="0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44476" marR="44476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9528026"/>
                  </a:ext>
                </a:extLst>
              </a:tr>
              <a:tr h="326154">
                <a:tc>
                  <a:txBody>
                    <a:bodyPr/>
                    <a:lstStyle/>
                    <a:p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 Nova Light" panose="020B0304020202020204" pitchFamily="34" charset="0"/>
                          <a:cs typeface="Arial"/>
                          <a:sym typeface="Arial"/>
                        </a:rPr>
                        <a:t>[4] </a:t>
                      </a:r>
                      <a:endParaRPr lang="es-SV" sz="1400" b="0" i="0" u="none" strike="noStrike" cap="none">
                        <a:solidFill>
                          <a:schemeClr val="dk1"/>
                        </a:solidFill>
                        <a:latin typeface="Arial Nova Light" panose="020B0304020202020204" pitchFamily="34" charset="0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44476" marR="44476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SV" sz="1400" b="0" i="0" u="none" strike="noStrike" cap="none">
                          <a:solidFill>
                            <a:schemeClr val="dk1"/>
                          </a:solidFill>
                          <a:latin typeface="Arial Nova Light" panose="020B0304020202020204" pitchFamily="34" charset="0"/>
                          <a:cs typeface="Arial"/>
                          <a:sym typeface="Arial"/>
                        </a:rPr>
                        <a:t>OMS, Guías para la calidad del agua potable, Tercera ed., vol. 1, Organización Mundial de la Salud, 2006. </a:t>
                      </a:r>
                      <a:endParaRPr lang="es-SV" sz="1400" b="0" i="0" u="none" strike="noStrike" cap="none">
                        <a:solidFill>
                          <a:schemeClr val="dk1"/>
                        </a:solidFill>
                        <a:latin typeface="Arial Nova Light" panose="020B0304020202020204" pitchFamily="34" charset="0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44476" marR="44476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221429"/>
                  </a:ext>
                </a:extLst>
              </a:tr>
              <a:tr h="326154">
                <a:tc>
                  <a:txBody>
                    <a:bodyPr/>
                    <a:lstStyle/>
                    <a:p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 Nova Light" panose="020B0304020202020204" pitchFamily="34" charset="0"/>
                          <a:cs typeface="Arial"/>
                          <a:sym typeface="Arial"/>
                        </a:rPr>
                        <a:t>[5] </a:t>
                      </a:r>
                      <a:endParaRPr lang="es-SV" sz="1400" b="0" i="0" u="none" strike="noStrike" cap="none">
                        <a:solidFill>
                          <a:schemeClr val="dk1"/>
                        </a:solidFill>
                        <a:latin typeface="Arial Nova Light" panose="020B0304020202020204" pitchFamily="34" charset="0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44476" marR="44476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SV" sz="1400" b="0" i="0" u="none" strike="noStrike" cap="none" dirty="0">
                          <a:solidFill>
                            <a:schemeClr val="dk1"/>
                          </a:solidFill>
                          <a:latin typeface="Arial Nova Light" panose="020B0304020202020204" pitchFamily="34" charset="0"/>
                          <a:cs typeface="Arial"/>
                          <a:sym typeface="Arial"/>
                        </a:rPr>
                        <a:t>E. Pérez López, «Control de calidad en aguas para consumo humano en la región occidental de Costa Rica,» Tecnología en Marcha, 2016. </a:t>
                      </a:r>
                      <a:endParaRPr lang="es-SV" sz="1400" b="0" i="0" u="none" strike="noStrike" cap="none" dirty="0">
                        <a:solidFill>
                          <a:schemeClr val="dk1"/>
                        </a:solidFill>
                        <a:latin typeface="Arial Nova Light" panose="020B0304020202020204" pitchFamily="34" charset="0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44476" marR="44476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8975796"/>
                  </a:ext>
                </a:extLst>
              </a:tr>
              <a:tr h="761027">
                <a:tc>
                  <a:txBody>
                    <a:bodyPr/>
                    <a:lstStyle/>
                    <a:p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 Nova Light" panose="020B0304020202020204" pitchFamily="34" charset="0"/>
                          <a:cs typeface="Arial"/>
                          <a:sym typeface="Arial"/>
                        </a:rPr>
                        <a:t>[6] </a:t>
                      </a:r>
                      <a:endParaRPr lang="es-SV" sz="1400" b="0" i="0" u="none" strike="noStrike" cap="none">
                        <a:solidFill>
                          <a:schemeClr val="dk1"/>
                        </a:solidFill>
                        <a:latin typeface="Arial Nova Light" panose="020B0304020202020204" pitchFamily="34" charset="0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44476" marR="44476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SV" sz="1400" b="0" i="0" u="none" strike="noStrike" cap="none" dirty="0">
                          <a:solidFill>
                            <a:schemeClr val="dk1"/>
                          </a:solidFill>
                          <a:latin typeface="Arial Nova Light" panose="020B0304020202020204" pitchFamily="34" charset="0"/>
                          <a:cs typeface="Arial"/>
                          <a:sym typeface="Arial"/>
                        </a:rPr>
                        <a:t>HANNA, «La Temperatura afecta el pH del Agua,» 2022. [En línea]. </a:t>
                      </a:r>
                      <a:r>
                        <a:rPr lang="es-SV" sz="1400" b="0" i="0" u="none" strike="noStrike" cap="none" dirty="0" err="1">
                          <a:solidFill>
                            <a:schemeClr val="dk1"/>
                          </a:solidFill>
                          <a:latin typeface="Arial Nova Light" panose="020B0304020202020204" pitchFamily="34" charset="0"/>
                          <a:cs typeface="Arial"/>
                          <a:sym typeface="Arial"/>
                        </a:rPr>
                        <a:t>Available</a:t>
                      </a:r>
                      <a:r>
                        <a:rPr lang="es-SV" sz="1400" b="0" i="0" u="none" strike="noStrike" cap="none" dirty="0">
                          <a:solidFill>
                            <a:schemeClr val="dk1"/>
                          </a:solidFill>
                          <a:latin typeface="Arial Nova Light" panose="020B0304020202020204" pitchFamily="34" charset="0"/>
                          <a:cs typeface="Arial"/>
                          <a:sym typeface="Arial"/>
                        </a:rPr>
                        <a:t>: https://www.hannacolombia.com/blog/post/39/la-temperatura-afecta-el-</a:t>
                      </a:r>
                      <a:r>
                        <a:rPr lang="es-SV" sz="1400" b="0" i="0" u="none" strike="noStrike" cap="none" dirty="0" err="1">
                          <a:solidFill>
                            <a:schemeClr val="dk1"/>
                          </a:solidFill>
                          <a:latin typeface="Arial Nova Light" panose="020B0304020202020204" pitchFamily="34" charset="0"/>
                          <a:cs typeface="Arial"/>
                          <a:sym typeface="Arial"/>
                        </a:rPr>
                        <a:t>ph</a:t>
                      </a:r>
                      <a:r>
                        <a:rPr lang="es-SV" sz="1400" b="0" i="0" u="none" strike="noStrike" cap="none" dirty="0">
                          <a:solidFill>
                            <a:schemeClr val="dk1"/>
                          </a:solidFill>
                          <a:latin typeface="Arial Nova Light" panose="020B0304020202020204" pitchFamily="34" charset="0"/>
                          <a:cs typeface="Arial"/>
                          <a:sym typeface="Arial"/>
                        </a:rPr>
                        <a:t>-del-agua#:~:</a:t>
                      </a:r>
                      <a:r>
                        <a:rPr lang="es-SV" sz="1400" b="0" i="0" u="none" strike="noStrike" cap="none" dirty="0" err="1">
                          <a:solidFill>
                            <a:schemeClr val="dk1"/>
                          </a:solidFill>
                          <a:latin typeface="Arial Nova Light" panose="020B0304020202020204" pitchFamily="34" charset="0"/>
                          <a:cs typeface="Arial"/>
                          <a:sym typeface="Arial"/>
                        </a:rPr>
                        <a:t>text</a:t>
                      </a:r>
                      <a:r>
                        <a:rPr lang="es-SV" sz="1400" b="0" i="0" u="none" strike="noStrike" cap="none" dirty="0">
                          <a:solidFill>
                            <a:schemeClr val="dk1"/>
                          </a:solidFill>
                          <a:latin typeface="Arial Nova Light" panose="020B0304020202020204" pitchFamily="34" charset="0"/>
                          <a:cs typeface="Arial"/>
                          <a:sym typeface="Arial"/>
                        </a:rPr>
                        <a:t>=Cuando%20hay%20un%20incremento%20en,sus%20elementos%3A%20hidr%C3%B3geno%20y%20ox%C3%ADgeno..</a:t>
                      </a:r>
                      <a:endParaRPr lang="es-SV" sz="1400" b="0" i="0" u="none" strike="noStrike" cap="none" dirty="0">
                        <a:solidFill>
                          <a:schemeClr val="dk1"/>
                        </a:solidFill>
                        <a:latin typeface="Arial Nova Light" panose="020B0304020202020204" pitchFamily="34" charset="0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44476" marR="44476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0007102"/>
                  </a:ext>
                </a:extLst>
              </a:tr>
              <a:tr h="434873">
                <a:tc>
                  <a:txBody>
                    <a:bodyPr/>
                    <a:lstStyle/>
                    <a:p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 Nova Light" panose="020B0304020202020204" pitchFamily="34" charset="0"/>
                          <a:cs typeface="Arial"/>
                          <a:sym typeface="Arial"/>
                        </a:rPr>
                        <a:t>[7] </a:t>
                      </a:r>
                      <a:endParaRPr lang="es-SV" sz="1400" b="0" i="0" u="none" strike="noStrike" cap="none">
                        <a:solidFill>
                          <a:schemeClr val="dk1"/>
                        </a:solidFill>
                        <a:latin typeface="Arial Nova Light" panose="020B0304020202020204" pitchFamily="34" charset="0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44476" marR="44476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SV" sz="1400" b="0" i="0" u="none" strike="noStrike" cap="none" dirty="0">
                          <a:solidFill>
                            <a:schemeClr val="dk1"/>
                          </a:solidFill>
                          <a:latin typeface="Arial Nova Light" panose="020B0304020202020204" pitchFamily="34" charset="0"/>
                          <a:cs typeface="Arial"/>
                          <a:sym typeface="Arial"/>
                        </a:rPr>
                        <a:t>EII, «Escuela de Ingenierías Industriales,» 2022. [En línea]. </a:t>
                      </a:r>
                      <a:r>
                        <a:rPr lang="es-SV" sz="1400" b="0" i="0" u="none" strike="noStrike" cap="none" dirty="0" err="1">
                          <a:solidFill>
                            <a:schemeClr val="dk1"/>
                          </a:solidFill>
                          <a:latin typeface="Arial Nova Light" panose="020B0304020202020204" pitchFamily="34" charset="0"/>
                          <a:cs typeface="Arial"/>
                          <a:sym typeface="Arial"/>
                        </a:rPr>
                        <a:t>Available</a:t>
                      </a:r>
                      <a:r>
                        <a:rPr lang="es-SV" sz="1400" b="0" i="0" u="none" strike="noStrike" cap="none" dirty="0">
                          <a:solidFill>
                            <a:schemeClr val="dk1"/>
                          </a:solidFill>
                          <a:latin typeface="Arial Nova Light" panose="020B0304020202020204" pitchFamily="34" charset="0"/>
                          <a:cs typeface="Arial"/>
                          <a:sym typeface="Arial"/>
                        </a:rPr>
                        <a:t>: http://www.eis.uva.es/organica/practicas/P4-Hidrolisis.pdf.</a:t>
                      </a:r>
                      <a:endParaRPr lang="es-SV" sz="1400" b="0" i="0" u="none" strike="noStrike" cap="none" dirty="0">
                        <a:solidFill>
                          <a:schemeClr val="dk1"/>
                        </a:solidFill>
                        <a:latin typeface="Arial Nova Light" panose="020B0304020202020204" pitchFamily="34" charset="0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44476" marR="44476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4256659"/>
                  </a:ext>
                </a:extLst>
              </a:tr>
              <a:tr h="434873">
                <a:tc>
                  <a:txBody>
                    <a:bodyPr/>
                    <a:lstStyle/>
                    <a:p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 Nova Light" panose="020B0304020202020204" pitchFamily="34" charset="0"/>
                          <a:cs typeface="Arial"/>
                          <a:sym typeface="Arial"/>
                        </a:rPr>
                        <a:t>[8]</a:t>
                      </a:r>
                      <a:endParaRPr lang="es-SV" sz="1400" b="0" i="0" u="none" strike="noStrike" cap="none">
                        <a:solidFill>
                          <a:schemeClr val="dk1"/>
                        </a:solidFill>
                        <a:latin typeface="Arial Nova Light" panose="020B0304020202020204" pitchFamily="34" charset="0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44476" marR="44476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SV" sz="1400" b="0" i="0" u="none" strike="noStrike" cap="none" dirty="0">
                          <a:solidFill>
                            <a:schemeClr val="dk1"/>
                          </a:solidFill>
                          <a:latin typeface="Arial Nova Light" panose="020B0304020202020204" pitchFamily="34" charset="0"/>
                          <a:cs typeface="Arial"/>
                          <a:sym typeface="Arial"/>
                        </a:rPr>
                        <a:t>J. M. Calahorra, «ejercicios-fyq.com,» 2009. [En línea]. </a:t>
                      </a:r>
                      <a:r>
                        <a:rPr lang="es-SV" sz="1400" b="0" i="0" u="none" strike="noStrike" cap="none" dirty="0" err="1">
                          <a:solidFill>
                            <a:schemeClr val="dk1"/>
                          </a:solidFill>
                          <a:latin typeface="Arial Nova Light" panose="020B0304020202020204" pitchFamily="34" charset="0"/>
                          <a:cs typeface="Arial"/>
                          <a:sym typeface="Arial"/>
                        </a:rPr>
                        <a:t>Available</a:t>
                      </a:r>
                      <a:r>
                        <a:rPr lang="es-SV" sz="1400" b="0" i="0" u="none" strike="noStrike" cap="none" dirty="0">
                          <a:solidFill>
                            <a:schemeClr val="dk1"/>
                          </a:solidFill>
                          <a:latin typeface="Arial Nova Light" panose="020B0304020202020204" pitchFamily="34" charset="0"/>
                          <a:cs typeface="Arial"/>
                          <a:sym typeface="Arial"/>
                        </a:rPr>
                        <a:t>: https://ejercicios-fyq.com/Grafica-de-solubilidad-a-partir-de-datos.</a:t>
                      </a:r>
                      <a:endParaRPr lang="es-SV" sz="1400" b="0" i="0" u="none" strike="noStrike" cap="none" dirty="0">
                        <a:solidFill>
                          <a:schemeClr val="dk1"/>
                        </a:solidFill>
                        <a:latin typeface="Arial Nova Light" panose="020B0304020202020204" pitchFamily="34" charset="0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44476" marR="44476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2946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7611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/>
          <p:nvPr/>
        </p:nvSpPr>
        <p:spPr>
          <a:xfrm>
            <a:off x="2560025" y="1104400"/>
            <a:ext cx="4050300" cy="3504300"/>
          </a:xfrm>
          <a:prstGeom prst="rect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7"/>
          <p:cNvSpPr txBox="1">
            <a:spLocks noGrp="1"/>
          </p:cNvSpPr>
          <p:nvPr>
            <p:ph type="title" idx="2"/>
          </p:nvPr>
        </p:nvSpPr>
        <p:spPr>
          <a:xfrm>
            <a:off x="2642839" y="2069841"/>
            <a:ext cx="3967486" cy="105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Black" panose="020B0A04020102020204" pitchFamily="34" charset="0"/>
              </a:rPr>
              <a:t>Gracias</a:t>
            </a:r>
            <a:endParaRPr dirty="0">
              <a:latin typeface="Arial Black" panose="020B0A04020102020204" pitchFamily="34" charset="0"/>
            </a:endParaRPr>
          </a:p>
        </p:txBody>
      </p:sp>
      <p:grpSp>
        <p:nvGrpSpPr>
          <p:cNvPr id="306" name="Google Shape;306;p47"/>
          <p:cNvGrpSpPr/>
          <p:nvPr/>
        </p:nvGrpSpPr>
        <p:grpSpPr>
          <a:xfrm>
            <a:off x="6982753" y="477651"/>
            <a:ext cx="2161245" cy="3656951"/>
            <a:chOff x="6982753" y="477651"/>
            <a:chExt cx="2161245" cy="3656951"/>
          </a:xfrm>
        </p:grpSpPr>
        <p:pic>
          <p:nvPicPr>
            <p:cNvPr id="307" name="Google Shape;307;p47"/>
            <p:cNvPicPr preferRelativeResize="0"/>
            <p:nvPr/>
          </p:nvPicPr>
          <p:blipFill rotWithShape="1">
            <a:blip r:embed="rId3">
              <a:alphaModFix/>
            </a:blip>
            <a:srcRect t="99" b="109"/>
            <a:stretch/>
          </p:blipFill>
          <p:spPr>
            <a:xfrm>
              <a:off x="6982753" y="2595441"/>
              <a:ext cx="975528" cy="1539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47"/>
            <p:cNvPicPr preferRelativeResize="0"/>
            <p:nvPr/>
          </p:nvPicPr>
          <p:blipFill rotWithShape="1">
            <a:blip r:embed="rId4">
              <a:alphaModFix/>
            </a:blip>
            <a:srcRect l="199" r="189"/>
            <a:stretch/>
          </p:blipFill>
          <p:spPr>
            <a:xfrm>
              <a:off x="7135133" y="477651"/>
              <a:ext cx="2008866" cy="19438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9" name="Google Shape;309;p47"/>
          <p:cNvGrpSpPr/>
          <p:nvPr/>
        </p:nvGrpSpPr>
        <p:grpSpPr>
          <a:xfrm>
            <a:off x="-221363" y="756548"/>
            <a:ext cx="3293987" cy="7249221"/>
            <a:chOff x="-221363" y="756548"/>
            <a:chExt cx="3293987" cy="7249221"/>
          </a:xfrm>
        </p:grpSpPr>
        <p:pic>
          <p:nvPicPr>
            <p:cNvPr id="310" name="Google Shape;310;p47"/>
            <p:cNvPicPr preferRelativeResize="0"/>
            <p:nvPr/>
          </p:nvPicPr>
          <p:blipFill rotWithShape="1">
            <a:blip r:embed="rId5">
              <a:alphaModFix/>
            </a:blip>
            <a:srcRect t="139" b="129"/>
            <a:stretch/>
          </p:blipFill>
          <p:spPr>
            <a:xfrm>
              <a:off x="816016" y="756548"/>
              <a:ext cx="1219200" cy="2009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47"/>
            <p:cNvPicPr preferRelativeResize="0"/>
            <p:nvPr/>
          </p:nvPicPr>
          <p:blipFill rotWithShape="1">
            <a:blip r:embed="rId6">
              <a:alphaModFix/>
            </a:blip>
            <a:srcRect t="29" b="39"/>
            <a:stretch/>
          </p:blipFill>
          <p:spPr>
            <a:xfrm>
              <a:off x="-221363" y="2862271"/>
              <a:ext cx="3293987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037;p76">
            <a:extLst>
              <a:ext uri="{FF2B5EF4-FFF2-40B4-BE49-F238E27FC236}">
                <a16:creationId xmlns:a16="http://schemas.microsoft.com/office/drawing/2014/main" id="{AC0BAA81-FFBC-4C25-B125-149459D961C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83415" y="4086482"/>
            <a:ext cx="3537701" cy="58046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Arial Nova Light" panose="020B0304020202020204" pitchFamily="34" charset="0"/>
              </a:rPr>
              <a:t>Credits: this presentation templated was created by </a:t>
            </a:r>
            <a:r>
              <a:rPr lang="en" sz="900" b="1" dirty="0">
                <a:latin typeface="Arial Nova Light" panose="020B0304020202020204" pitchFamily="34" charset="0"/>
              </a:rPr>
              <a:t>Slidesgo</a:t>
            </a:r>
            <a:r>
              <a:rPr lang="en" sz="900" dirty="0">
                <a:latin typeface="Arial Nova Light" panose="020B0304020202020204" pitchFamily="34" charset="0"/>
              </a:rPr>
              <a:t>, including icons by </a:t>
            </a:r>
            <a:r>
              <a:rPr lang="en" sz="900" b="1" dirty="0">
                <a:latin typeface="Arial Nova Light" panose="020B0304020202020204" pitchFamily="34" charset="0"/>
              </a:rPr>
              <a:t>Flaticon</a:t>
            </a:r>
            <a:r>
              <a:rPr lang="en" sz="900" dirty="0">
                <a:latin typeface="Arial Nova Light" panose="020B0304020202020204" pitchFamily="34" charset="0"/>
              </a:rPr>
              <a:t> and infographics &amp; images by </a:t>
            </a:r>
            <a:r>
              <a:rPr lang="en" sz="900" b="1" dirty="0">
                <a:latin typeface="Arial Nova Light" panose="020B0304020202020204" pitchFamily="34" charset="0"/>
              </a:rPr>
              <a:t>Freepik</a:t>
            </a:r>
            <a:endParaRPr sz="900" b="1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05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/>
          <p:nvPr/>
        </p:nvSpPr>
        <p:spPr>
          <a:xfrm>
            <a:off x="713225" y="1179275"/>
            <a:ext cx="7717500" cy="3526540"/>
          </a:xfrm>
          <a:prstGeom prst="rect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46"/>
          <p:cNvSpPr txBox="1">
            <a:spLocks noGrp="1"/>
          </p:cNvSpPr>
          <p:nvPr>
            <p:ph type="title"/>
          </p:nvPr>
        </p:nvSpPr>
        <p:spPr>
          <a:xfrm>
            <a:off x="1909275" y="539500"/>
            <a:ext cx="5325600" cy="56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 Black" panose="020B0A04020102020204" pitchFamily="34" charset="0"/>
              </a:rPr>
              <a:t>CONTENIDO</a:t>
            </a:r>
            <a:endParaRPr b="1" dirty="0">
              <a:latin typeface="Arial Black" panose="020B0A04020102020204" pitchFamily="34" charset="0"/>
            </a:endParaRPr>
          </a:p>
        </p:txBody>
      </p:sp>
      <p:sp>
        <p:nvSpPr>
          <p:cNvPr id="277" name="Google Shape;277;p46"/>
          <p:cNvSpPr txBox="1">
            <a:spLocks noGrp="1"/>
          </p:cNvSpPr>
          <p:nvPr>
            <p:ph type="title" idx="2"/>
          </p:nvPr>
        </p:nvSpPr>
        <p:spPr>
          <a:xfrm>
            <a:off x="3350549" y="1390847"/>
            <a:ext cx="4265733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latin typeface="Arial Black" panose="020B0A04020102020204" pitchFamily="34" charset="0"/>
              </a:rPr>
              <a:t>Objetivo del diseño experimental</a:t>
            </a:r>
            <a:endParaRPr sz="1800" dirty="0">
              <a:latin typeface="Arial Black" panose="020B0A04020102020204" pitchFamily="34" charset="0"/>
            </a:endParaRPr>
          </a:p>
        </p:txBody>
      </p:sp>
      <p:sp>
        <p:nvSpPr>
          <p:cNvPr id="279" name="Google Shape;279;p46"/>
          <p:cNvSpPr txBox="1">
            <a:spLocks noGrp="1"/>
          </p:cNvSpPr>
          <p:nvPr>
            <p:ph type="title" idx="3"/>
          </p:nvPr>
        </p:nvSpPr>
        <p:spPr>
          <a:xfrm>
            <a:off x="2232179" y="1390847"/>
            <a:ext cx="7596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Black" panose="020B0A04020102020204" pitchFamily="34" charset="0"/>
              </a:rPr>
              <a:t>01</a:t>
            </a: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280" name="Google Shape;280;p46"/>
          <p:cNvSpPr txBox="1">
            <a:spLocks noGrp="1"/>
          </p:cNvSpPr>
          <p:nvPr>
            <p:ph type="title" idx="4"/>
          </p:nvPr>
        </p:nvSpPr>
        <p:spPr>
          <a:xfrm>
            <a:off x="3350549" y="2087874"/>
            <a:ext cx="4265733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Black" panose="020B0A04020102020204" pitchFamily="34" charset="0"/>
              </a:rPr>
              <a:t>Potencial de Hidrógeno - pH</a:t>
            </a: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282" name="Google Shape;282;p46"/>
          <p:cNvSpPr txBox="1">
            <a:spLocks noGrp="1"/>
          </p:cNvSpPr>
          <p:nvPr>
            <p:ph type="title" idx="6"/>
          </p:nvPr>
        </p:nvSpPr>
        <p:spPr>
          <a:xfrm>
            <a:off x="2232179" y="2087874"/>
            <a:ext cx="7596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Black" panose="020B0A04020102020204" pitchFamily="34" charset="0"/>
              </a:rPr>
              <a:t>02</a:t>
            </a: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283" name="Google Shape;283;p46"/>
          <p:cNvSpPr txBox="1">
            <a:spLocks noGrp="1"/>
          </p:cNvSpPr>
          <p:nvPr>
            <p:ph type="title" idx="7"/>
          </p:nvPr>
        </p:nvSpPr>
        <p:spPr>
          <a:xfrm>
            <a:off x="3350549" y="2784901"/>
            <a:ext cx="24429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Black" panose="020B0A04020102020204" pitchFamily="34" charset="0"/>
              </a:rPr>
              <a:t>Metodología</a:t>
            </a: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285" name="Google Shape;285;p46"/>
          <p:cNvSpPr txBox="1">
            <a:spLocks noGrp="1"/>
          </p:cNvSpPr>
          <p:nvPr>
            <p:ph type="title" idx="9"/>
          </p:nvPr>
        </p:nvSpPr>
        <p:spPr>
          <a:xfrm>
            <a:off x="2232178" y="2784901"/>
            <a:ext cx="7596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 Black" panose="020B0A04020102020204" pitchFamily="34" charset="0"/>
              </a:rPr>
              <a:t>03</a:t>
            </a:r>
            <a:endParaRPr>
              <a:latin typeface="Arial Black" panose="020B0A04020102020204" pitchFamily="34" charset="0"/>
            </a:endParaRPr>
          </a:p>
        </p:txBody>
      </p:sp>
      <p:sp>
        <p:nvSpPr>
          <p:cNvPr id="286" name="Google Shape;286;p46"/>
          <p:cNvSpPr txBox="1">
            <a:spLocks noGrp="1"/>
          </p:cNvSpPr>
          <p:nvPr>
            <p:ph type="title" idx="13"/>
          </p:nvPr>
        </p:nvSpPr>
        <p:spPr>
          <a:xfrm>
            <a:off x="3350548" y="3481928"/>
            <a:ext cx="4265733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Black" panose="020B0A04020102020204" pitchFamily="34" charset="0"/>
              </a:rPr>
              <a:t>Resultados del experimento</a:t>
            </a: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288" name="Google Shape;288;p46"/>
          <p:cNvSpPr txBox="1">
            <a:spLocks noGrp="1"/>
          </p:cNvSpPr>
          <p:nvPr>
            <p:ph type="title" idx="15"/>
          </p:nvPr>
        </p:nvSpPr>
        <p:spPr>
          <a:xfrm>
            <a:off x="2232178" y="3481928"/>
            <a:ext cx="7596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 Black" panose="020B0A04020102020204" pitchFamily="34" charset="0"/>
              </a:rPr>
              <a:t>04</a:t>
            </a:r>
            <a:endParaRPr>
              <a:latin typeface="Arial Black" panose="020B0A04020102020204" pitchFamily="34" charset="0"/>
            </a:endParaRPr>
          </a:p>
        </p:txBody>
      </p:sp>
      <p:pic>
        <p:nvPicPr>
          <p:cNvPr id="295" name="Google Shape;2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72" y="2876398"/>
            <a:ext cx="947225" cy="206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459" y="539504"/>
            <a:ext cx="559525" cy="205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9775" y="417922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286;p46">
            <a:extLst>
              <a:ext uri="{FF2B5EF4-FFF2-40B4-BE49-F238E27FC236}">
                <a16:creationId xmlns:a16="http://schemas.microsoft.com/office/drawing/2014/main" id="{6EF3A53F-21A8-4F38-A3D9-1844B907D9DC}"/>
              </a:ext>
            </a:extLst>
          </p:cNvPr>
          <p:cNvSpPr txBox="1">
            <a:spLocks/>
          </p:cNvSpPr>
          <p:nvPr/>
        </p:nvSpPr>
        <p:spPr>
          <a:xfrm>
            <a:off x="3352815" y="4178955"/>
            <a:ext cx="24429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s-SV" dirty="0">
                <a:latin typeface="Arial Black" panose="020B0A04020102020204" pitchFamily="34" charset="0"/>
              </a:rPr>
              <a:t>Conclusiones</a:t>
            </a:r>
          </a:p>
        </p:txBody>
      </p:sp>
      <p:sp>
        <p:nvSpPr>
          <p:cNvPr id="46" name="Google Shape;288;p46">
            <a:extLst>
              <a:ext uri="{FF2B5EF4-FFF2-40B4-BE49-F238E27FC236}">
                <a16:creationId xmlns:a16="http://schemas.microsoft.com/office/drawing/2014/main" id="{208E4484-9686-40F7-83BE-730CEB4401A9}"/>
              </a:ext>
            </a:extLst>
          </p:cNvPr>
          <p:cNvSpPr txBox="1">
            <a:spLocks/>
          </p:cNvSpPr>
          <p:nvPr/>
        </p:nvSpPr>
        <p:spPr>
          <a:xfrm>
            <a:off x="2234444" y="4178955"/>
            <a:ext cx="7596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" dirty="0">
                <a:latin typeface="Arial Black" panose="020B0A04020102020204" pitchFamily="34" charset="0"/>
              </a:rPr>
              <a:t>05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>
            <a:spLocks noGrp="1"/>
          </p:cNvSpPr>
          <p:nvPr>
            <p:ph type="subTitle" idx="1"/>
          </p:nvPr>
        </p:nvSpPr>
        <p:spPr>
          <a:xfrm>
            <a:off x="1601202" y="1201397"/>
            <a:ext cx="4950900" cy="2375700"/>
          </a:xfrm>
          <a:prstGeom prst="rect">
            <a:avLst/>
          </a:prstGeom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2000" dirty="0">
                <a:latin typeface="Arial Nova Light" panose="020B0304020202020204" pitchFamily="34" charset="0"/>
              </a:rPr>
              <a:t>Validar el efecto en la variación del pH producto de los cambios en los niveles de la temperatura, la salinidad y por el tipo de agua. </a:t>
            </a:r>
            <a:endParaRPr sz="2000" dirty="0">
              <a:latin typeface="Arial Nova Light" panose="020B0304020202020204" pitchFamily="34" charset="0"/>
            </a:endParaRPr>
          </a:p>
        </p:txBody>
      </p:sp>
      <p:pic>
        <p:nvPicPr>
          <p:cNvPr id="318" name="Google Shape;31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2854" y="899217"/>
            <a:ext cx="2120687" cy="4236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2450" y="3531074"/>
            <a:ext cx="1123100" cy="185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14" y="3727294"/>
            <a:ext cx="1282036" cy="140696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03;p47">
            <a:extLst>
              <a:ext uri="{FF2B5EF4-FFF2-40B4-BE49-F238E27FC236}">
                <a16:creationId xmlns:a16="http://schemas.microsoft.com/office/drawing/2014/main" id="{188BC057-921C-4300-80FD-7454944881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0450" y="243150"/>
            <a:ext cx="7348652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Arial Black" panose="020B0A04020102020204" pitchFamily="34" charset="0"/>
              </a:rPr>
              <a:t>Objetivo del diseño experimental</a:t>
            </a:r>
            <a:endParaRPr sz="3200" dirty="0">
              <a:latin typeface="Arial Black" panose="020B0A04020102020204" pitchFamily="34" charset="0"/>
            </a:endParaRPr>
          </a:p>
        </p:txBody>
      </p:sp>
      <p:sp>
        <p:nvSpPr>
          <p:cNvPr id="10" name="Google Shape;304;p47">
            <a:extLst>
              <a:ext uri="{FF2B5EF4-FFF2-40B4-BE49-F238E27FC236}">
                <a16:creationId xmlns:a16="http://schemas.microsoft.com/office/drawing/2014/main" id="{26357F6A-B93C-4145-B291-C87EEE26D0D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650380" cy="105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"/>
          <p:cNvSpPr txBox="1">
            <a:spLocks noGrp="1"/>
          </p:cNvSpPr>
          <p:nvPr>
            <p:ph type="title"/>
          </p:nvPr>
        </p:nvSpPr>
        <p:spPr>
          <a:xfrm>
            <a:off x="1100281" y="243150"/>
            <a:ext cx="68580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Arial Black" panose="020B0A04020102020204" pitchFamily="34" charset="0"/>
              </a:rPr>
              <a:t>Potencial del Hidrógeno (pH)</a:t>
            </a:r>
            <a:endParaRPr sz="3200" dirty="0">
              <a:latin typeface="Arial Black" panose="020B0A04020102020204" pitchFamily="34" charset="0"/>
            </a:endParaRPr>
          </a:p>
        </p:txBody>
      </p:sp>
      <p:sp>
        <p:nvSpPr>
          <p:cNvPr id="304" name="Google Shape;304;p47"/>
          <p:cNvSpPr txBox="1">
            <a:spLocks noGrp="1"/>
          </p:cNvSpPr>
          <p:nvPr>
            <p:ph type="title" idx="2"/>
          </p:nvPr>
        </p:nvSpPr>
        <p:spPr>
          <a:xfrm>
            <a:off x="0" y="0"/>
            <a:ext cx="1650380" cy="105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Arial Black" panose="020B0A04020102020204" pitchFamily="34" charset="0"/>
              </a:rPr>
              <a:t>02</a:t>
            </a:r>
            <a:endParaRPr sz="4800" dirty="0">
              <a:latin typeface="Arial Black" panose="020B0A04020102020204" pitchFamily="34" charset="0"/>
            </a:endParaRPr>
          </a:p>
        </p:txBody>
      </p:sp>
      <p:sp>
        <p:nvSpPr>
          <p:cNvPr id="305" name="Google Shape;305;p47"/>
          <p:cNvSpPr txBox="1">
            <a:spLocks noGrp="1"/>
          </p:cNvSpPr>
          <p:nvPr>
            <p:ph type="subTitle" idx="1"/>
          </p:nvPr>
        </p:nvSpPr>
        <p:spPr>
          <a:xfrm>
            <a:off x="322388" y="1051200"/>
            <a:ext cx="6127784" cy="14255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/>
            <a:r>
              <a:rPr lang="es-ES" sz="1800" dirty="0">
                <a:latin typeface="Arial Nova Light" panose="020B0304020202020204" pitchFamily="34" charset="0"/>
              </a:rPr>
              <a:t>El potencial de Hidrogeno (pH) es una medida que indica la acidez o la alcalinidad del agua (H2O). Se define como la concentración de iones hidrógeno (H+) en el agua. </a:t>
            </a:r>
            <a:endParaRPr sz="1800" dirty="0">
              <a:latin typeface="Arial Nova Light" panose="020B0304020202020204" pitchFamily="34" charset="0"/>
            </a:endParaRPr>
          </a:p>
        </p:txBody>
      </p:sp>
      <p:grpSp>
        <p:nvGrpSpPr>
          <p:cNvPr id="306" name="Google Shape;306;p47"/>
          <p:cNvGrpSpPr/>
          <p:nvPr/>
        </p:nvGrpSpPr>
        <p:grpSpPr>
          <a:xfrm>
            <a:off x="6982753" y="477651"/>
            <a:ext cx="2161245" cy="3656951"/>
            <a:chOff x="6982753" y="477651"/>
            <a:chExt cx="2161245" cy="3656951"/>
          </a:xfrm>
        </p:grpSpPr>
        <p:pic>
          <p:nvPicPr>
            <p:cNvPr id="307" name="Google Shape;307;p47"/>
            <p:cNvPicPr preferRelativeResize="0"/>
            <p:nvPr/>
          </p:nvPicPr>
          <p:blipFill rotWithShape="1">
            <a:blip r:embed="rId3">
              <a:alphaModFix/>
            </a:blip>
            <a:srcRect t="99" b="109"/>
            <a:stretch/>
          </p:blipFill>
          <p:spPr>
            <a:xfrm>
              <a:off x="6982753" y="2595441"/>
              <a:ext cx="975528" cy="1539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47"/>
            <p:cNvPicPr preferRelativeResize="0"/>
            <p:nvPr/>
          </p:nvPicPr>
          <p:blipFill rotWithShape="1">
            <a:blip r:embed="rId4">
              <a:alphaModFix/>
            </a:blip>
            <a:srcRect l="199" r="189"/>
            <a:stretch/>
          </p:blipFill>
          <p:spPr>
            <a:xfrm>
              <a:off x="7135133" y="477651"/>
              <a:ext cx="2008866" cy="19438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image17.gif" descr="Escala de tiempo&#10;&#10;Descripción generada automáticamente">
            <a:extLst>
              <a:ext uri="{FF2B5EF4-FFF2-40B4-BE49-F238E27FC236}">
                <a16:creationId xmlns:a16="http://schemas.microsoft.com/office/drawing/2014/main" id="{37F3D326-7F9C-4A61-84AC-32D7E3CF52D3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742082" y="2421471"/>
            <a:ext cx="5288397" cy="2250575"/>
          </a:xfrm>
          <a:prstGeom prst="rect">
            <a:avLst/>
          </a:prstGeom>
          <a:ln/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9EECFE9-5445-40B9-995F-3052E23F237F}"/>
              </a:ext>
            </a:extLst>
          </p:cNvPr>
          <p:cNvSpPr txBox="1"/>
          <p:nvPr/>
        </p:nvSpPr>
        <p:spPr>
          <a:xfrm>
            <a:off x="1100281" y="467204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indent="-138430" algn="ctr">
              <a:spcAft>
                <a:spcPts val="300"/>
              </a:spcAft>
            </a:pPr>
            <a:r>
              <a:rPr lang="es-SV" sz="1200" b="1" dirty="0">
                <a:solidFill>
                  <a:schemeClr val="dk1"/>
                </a:solidFill>
                <a:latin typeface="Abadi Extra Light" panose="020B0204020104020204" pitchFamily="34" charset="0"/>
                <a:sym typeface="Maven Pro"/>
              </a:rPr>
              <a:t>Figura 1. </a:t>
            </a:r>
            <a:r>
              <a:rPr lang="es-SV" sz="1200" dirty="0">
                <a:solidFill>
                  <a:schemeClr val="dk1"/>
                </a:solidFill>
                <a:latin typeface="Abadi Extra Light" panose="020B0204020104020204" pitchFamily="34" charset="0"/>
                <a:sym typeface="Maven Pro"/>
              </a:rPr>
              <a:t>Escala de pH (Química y algo más, 2011).</a:t>
            </a:r>
          </a:p>
        </p:txBody>
      </p:sp>
    </p:spTree>
    <p:extLst>
      <p:ext uri="{BB962C8B-B14F-4D97-AF65-F5344CB8AC3E}">
        <p14:creationId xmlns:p14="http://schemas.microsoft.com/office/powerpoint/2010/main" val="702273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"/>
          <p:cNvSpPr txBox="1">
            <a:spLocks noGrp="1"/>
          </p:cNvSpPr>
          <p:nvPr>
            <p:ph type="title"/>
          </p:nvPr>
        </p:nvSpPr>
        <p:spPr>
          <a:xfrm>
            <a:off x="1100281" y="243150"/>
            <a:ext cx="68580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Arial Black" panose="020B0A04020102020204" pitchFamily="34" charset="0"/>
              </a:rPr>
              <a:t>Potencial del Hidrógeno (pH)</a:t>
            </a:r>
            <a:endParaRPr sz="3200" dirty="0">
              <a:latin typeface="Arial Black" panose="020B0A04020102020204" pitchFamily="34" charset="0"/>
            </a:endParaRPr>
          </a:p>
        </p:txBody>
      </p:sp>
      <p:sp>
        <p:nvSpPr>
          <p:cNvPr id="304" name="Google Shape;304;p47"/>
          <p:cNvSpPr txBox="1">
            <a:spLocks noGrp="1"/>
          </p:cNvSpPr>
          <p:nvPr>
            <p:ph type="title" idx="2"/>
          </p:nvPr>
        </p:nvSpPr>
        <p:spPr>
          <a:xfrm>
            <a:off x="0" y="0"/>
            <a:ext cx="1650380" cy="105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Arial Black" panose="020B0A04020102020204" pitchFamily="34" charset="0"/>
              </a:rPr>
              <a:t>02</a:t>
            </a:r>
            <a:endParaRPr sz="4800" dirty="0">
              <a:latin typeface="Arial Black" panose="020B0A04020102020204" pitchFamily="34" charset="0"/>
            </a:endParaRPr>
          </a:p>
        </p:txBody>
      </p:sp>
      <p:grpSp>
        <p:nvGrpSpPr>
          <p:cNvPr id="306" name="Google Shape;306;p47"/>
          <p:cNvGrpSpPr/>
          <p:nvPr/>
        </p:nvGrpSpPr>
        <p:grpSpPr>
          <a:xfrm>
            <a:off x="6982753" y="477651"/>
            <a:ext cx="2161245" cy="3656951"/>
            <a:chOff x="6982753" y="477651"/>
            <a:chExt cx="2161245" cy="3656951"/>
          </a:xfrm>
        </p:grpSpPr>
        <p:pic>
          <p:nvPicPr>
            <p:cNvPr id="307" name="Google Shape;307;p47"/>
            <p:cNvPicPr preferRelativeResize="0"/>
            <p:nvPr/>
          </p:nvPicPr>
          <p:blipFill rotWithShape="1">
            <a:blip r:embed="rId3">
              <a:alphaModFix/>
            </a:blip>
            <a:srcRect t="99" b="109"/>
            <a:stretch/>
          </p:blipFill>
          <p:spPr>
            <a:xfrm>
              <a:off x="6982753" y="2595441"/>
              <a:ext cx="975528" cy="1539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47"/>
            <p:cNvPicPr preferRelativeResize="0"/>
            <p:nvPr/>
          </p:nvPicPr>
          <p:blipFill rotWithShape="1">
            <a:blip r:embed="rId4">
              <a:alphaModFix/>
            </a:blip>
            <a:srcRect l="199" r="189"/>
            <a:stretch/>
          </p:blipFill>
          <p:spPr>
            <a:xfrm>
              <a:off x="7135133" y="477651"/>
              <a:ext cx="2008866" cy="19438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634;p59">
            <a:extLst>
              <a:ext uri="{FF2B5EF4-FFF2-40B4-BE49-F238E27FC236}">
                <a16:creationId xmlns:a16="http://schemas.microsoft.com/office/drawing/2014/main" id="{A045B28A-F9F0-4541-9C99-62EAD5BB0861}"/>
              </a:ext>
            </a:extLst>
          </p:cNvPr>
          <p:cNvSpPr/>
          <p:nvPr/>
        </p:nvSpPr>
        <p:spPr>
          <a:xfrm>
            <a:off x="4866472" y="1503247"/>
            <a:ext cx="296543" cy="29288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35;p59">
            <a:extLst>
              <a:ext uri="{FF2B5EF4-FFF2-40B4-BE49-F238E27FC236}">
                <a16:creationId xmlns:a16="http://schemas.microsoft.com/office/drawing/2014/main" id="{A5EB1DED-C9D3-4BDE-96AA-F39681E7EA1F}"/>
              </a:ext>
            </a:extLst>
          </p:cNvPr>
          <p:cNvSpPr/>
          <p:nvPr/>
        </p:nvSpPr>
        <p:spPr>
          <a:xfrm>
            <a:off x="4874578" y="2468325"/>
            <a:ext cx="296543" cy="307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636;p59">
            <a:extLst>
              <a:ext uri="{FF2B5EF4-FFF2-40B4-BE49-F238E27FC236}">
                <a16:creationId xmlns:a16="http://schemas.microsoft.com/office/drawing/2014/main" id="{82FD8F2E-FF63-4DC9-BF11-0B1195134A06}"/>
              </a:ext>
            </a:extLst>
          </p:cNvPr>
          <p:cNvSpPr/>
          <p:nvPr/>
        </p:nvSpPr>
        <p:spPr>
          <a:xfrm>
            <a:off x="4874578" y="3517000"/>
            <a:ext cx="296543" cy="30719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37;p59">
            <a:extLst>
              <a:ext uri="{FF2B5EF4-FFF2-40B4-BE49-F238E27FC236}">
                <a16:creationId xmlns:a16="http://schemas.microsoft.com/office/drawing/2014/main" id="{E9110C0A-F020-4F0B-A4FF-9DE4925AA300}"/>
              </a:ext>
            </a:extLst>
          </p:cNvPr>
          <p:cNvSpPr/>
          <p:nvPr/>
        </p:nvSpPr>
        <p:spPr>
          <a:xfrm>
            <a:off x="200722" y="1051200"/>
            <a:ext cx="6423101" cy="3557325"/>
          </a:xfrm>
          <a:prstGeom prst="rect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647;p59">
            <a:extLst>
              <a:ext uri="{FF2B5EF4-FFF2-40B4-BE49-F238E27FC236}">
                <a16:creationId xmlns:a16="http://schemas.microsoft.com/office/drawing/2014/main" id="{BE9D06D6-1024-46D9-AFF4-737D5ACBC70E}"/>
              </a:ext>
            </a:extLst>
          </p:cNvPr>
          <p:cNvSpPr txBox="1"/>
          <p:nvPr/>
        </p:nvSpPr>
        <p:spPr>
          <a:xfrm>
            <a:off x="941569" y="1259465"/>
            <a:ext cx="3933009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al Black" panose="020B0A04020102020204" pitchFamily="34" charset="0"/>
                <a:sym typeface="Righteous"/>
              </a:rPr>
              <a:t>pH y el agua para consumo humano</a:t>
            </a:r>
            <a:endParaRPr dirty="0">
              <a:solidFill>
                <a:schemeClr val="dk1"/>
              </a:solidFill>
              <a:latin typeface="Arial Black" panose="020B0A04020102020204" pitchFamily="34" charset="0"/>
              <a:sym typeface="Righteous"/>
            </a:endParaRPr>
          </a:p>
        </p:txBody>
      </p:sp>
      <p:sp>
        <p:nvSpPr>
          <p:cNvPr id="17" name="Google Shape;648;p59">
            <a:extLst>
              <a:ext uri="{FF2B5EF4-FFF2-40B4-BE49-F238E27FC236}">
                <a16:creationId xmlns:a16="http://schemas.microsoft.com/office/drawing/2014/main" id="{3BA90997-69DD-4A5B-9AA4-16B99B329171}"/>
              </a:ext>
            </a:extLst>
          </p:cNvPr>
          <p:cNvSpPr txBox="1"/>
          <p:nvPr/>
        </p:nvSpPr>
        <p:spPr>
          <a:xfrm>
            <a:off x="289932" y="1494568"/>
            <a:ext cx="4576540" cy="52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1"/>
                </a:solidFill>
                <a:latin typeface="Arial Nova Light" panose="020B0304020202020204" pitchFamily="34" charset="0"/>
                <a:sym typeface="Maven Pro"/>
              </a:rPr>
              <a:t>El rango óptimo generalmente aceptado para el pH en el agua para consumo humano, puede estar entre 6.5 a 9.5</a:t>
            </a:r>
            <a:endParaRPr dirty="0">
              <a:solidFill>
                <a:schemeClr val="dk1"/>
              </a:solidFill>
              <a:latin typeface="Arial Nova Light" panose="020B0304020202020204" pitchFamily="34" charset="0"/>
              <a:sym typeface="Maven Pro"/>
            </a:endParaRPr>
          </a:p>
        </p:txBody>
      </p:sp>
      <p:sp>
        <p:nvSpPr>
          <p:cNvPr id="18" name="Google Shape;649;p59">
            <a:extLst>
              <a:ext uri="{FF2B5EF4-FFF2-40B4-BE49-F238E27FC236}">
                <a16:creationId xmlns:a16="http://schemas.microsoft.com/office/drawing/2014/main" id="{37D8F1D6-69F4-439E-93BE-FB35F6F9C9F9}"/>
              </a:ext>
            </a:extLst>
          </p:cNvPr>
          <p:cNvSpPr txBox="1"/>
          <p:nvPr/>
        </p:nvSpPr>
        <p:spPr>
          <a:xfrm>
            <a:off x="1071900" y="2326504"/>
            <a:ext cx="3802678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al Black" panose="020B0A04020102020204" pitchFamily="34" charset="0"/>
                <a:sym typeface="Righteous"/>
              </a:rPr>
              <a:t>pH y la temperatura</a:t>
            </a:r>
            <a:endParaRPr dirty="0">
              <a:solidFill>
                <a:schemeClr val="dk1"/>
              </a:solidFill>
              <a:latin typeface="Arial Black" panose="020B0A04020102020204" pitchFamily="34" charset="0"/>
              <a:sym typeface="Righteous"/>
            </a:endParaRPr>
          </a:p>
        </p:txBody>
      </p:sp>
      <p:sp>
        <p:nvSpPr>
          <p:cNvPr id="19" name="Google Shape;650;p59">
            <a:extLst>
              <a:ext uri="{FF2B5EF4-FFF2-40B4-BE49-F238E27FC236}">
                <a16:creationId xmlns:a16="http://schemas.microsoft.com/office/drawing/2014/main" id="{58E0F378-E496-4EFF-AAF6-6FB56C2846B1}"/>
              </a:ext>
            </a:extLst>
          </p:cNvPr>
          <p:cNvSpPr txBox="1"/>
          <p:nvPr/>
        </p:nvSpPr>
        <p:spPr>
          <a:xfrm>
            <a:off x="330464" y="2523058"/>
            <a:ext cx="4535417" cy="693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dirty="0">
                <a:solidFill>
                  <a:schemeClr val="dk1"/>
                </a:solidFill>
                <a:latin typeface="Arial Nova Light" panose="020B0304020202020204" pitchFamily="34" charset="0"/>
              </a:rPr>
              <a:t>Cuando hay un incremento en la temperatura, el pH disminuye, de igual forma una disminución de temperatura implica un aumento en el pH</a:t>
            </a:r>
            <a:endParaRPr dirty="0">
              <a:solidFill>
                <a:schemeClr val="dk1"/>
              </a:solidFill>
              <a:latin typeface="Arial Nova Light" panose="020B0304020202020204" pitchFamily="34" charset="0"/>
              <a:sym typeface="Maven Pro"/>
            </a:endParaRPr>
          </a:p>
        </p:txBody>
      </p:sp>
      <p:sp>
        <p:nvSpPr>
          <p:cNvPr id="20" name="Google Shape;651;p59">
            <a:extLst>
              <a:ext uri="{FF2B5EF4-FFF2-40B4-BE49-F238E27FC236}">
                <a16:creationId xmlns:a16="http://schemas.microsoft.com/office/drawing/2014/main" id="{798DF224-B7F2-4C50-8A6B-2AE69A4E3EA5}"/>
              </a:ext>
            </a:extLst>
          </p:cNvPr>
          <p:cNvSpPr txBox="1"/>
          <p:nvPr/>
        </p:nvSpPr>
        <p:spPr>
          <a:xfrm>
            <a:off x="1073909" y="3392864"/>
            <a:ext cx="3792563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al Black" panose="020B0A04020102020204" pitchFamily="34" charset="0"/>
                <a:sym typeface="Righteous"/>
              </a:rPr>
              <a:t>pH y la salinidad</a:t>
            </a:r>
            <a:endParaRPr sz="2000" dirty="0">
              <a:solidFill>
                <a:srgbClr val="FFFFFF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21" name="Google Shape;652;p59">
            <a:extLst>
              <a:ext uri="{FF2B5EF4-FFF2-40B4-BE49-F238E27FC236}">
                <a16:creationId xmlns:a16="http://schemas.microsoft.com/office/drawing/2014/main" id="{6389B554-627A-4FC6-A3C9-5E608D5C6D72}"/>
              </a:ext>
            </a:extLst>
          </p:cNvPr>
          <p:cNvSpPr txBox="1"/>
          <p:nvPr/>
        </p:nvSpPr>
        <p:spPr>
          <a:xfrm>
            <a:off x="185415" y="3579798"/>
            <a:ext cx="4680466" cy="744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dirty="0">
                <a:solidFill>
                  <a:schemeClr val="dk1"/>
                </a:solidFill>
                <a:latin typeface="Arial Nova Light" panose="020B0304020202020204" pitchFamily="34" charset="0"/>
              </a:rPr>
              <a:t>Las sales son electrolitos fuertes que se disocian por completo en el agua, para formar sus correspondientes iones.</a:t>
            </a:r>
            <a:endParaRPr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22" name="Google Shape;653;p59">
            <a:extLst>
              <a:ext uri="{FF2B5EF4-FFF2-40B4-BE49-F238E27FC236}">
                <a16:creationId xmlns:a16="http://schemas.microsoft.com/office/drawing/2014/main" id="{792E21C1-13CA-44C8-BD62-FE4CCA2E9896}"/>
              </a:ext>
            </a:extLst>
          </p:cNvPr>
          <p:cNvCxnSpPr>
            <a:cxnSpLocks/>
          </p:cNvCxnSpPr>
          <p:nvPr/>
        </p:nvCxnSpPr>
        <p:spPr>
          <a:xfrm flipH="1">
            <a:off x="5095071" y="2709821"/>
            <a:ext cx="1528752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23" name="Google Shape;654;p59">
            <a:extLst>
              <a:ext uri="{FF2B5EF4-FFF2-40B4-BE49-F238E27FC236}">
                <a16:creationId xmlns:a16="http://schemas.microsoft.com/office/drawing/2014/main" id="{3E64DECA-BCBE-42F6-9C0C-9B35F43C0509}"/>
              </a:ext>
            </a:extLst>
          </p:cNvPr>
          <p:cNvCxnSpPr>
            <a:cxnSpLocks/>
          </p:cNvCxnSpPr>
          <p:nvPr/>
        </p:nvCxnSpPr>
        <p:spPr>
          <a:xfrm flipH="1">
            <a:off x="5084956" y="3725347"/>
            <a:ext cx="1538867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24" name="Google Shape;655;p59">
            <a:extLst>
              <a:ext uri="{FF2B5EF4-FFF2-40B4-BE49-F238E27FC236}">
                <a16:creationId xmlns:a16="http://schemas.microsoft.com/office/drawing/2014/main" id="{6A41F008-64AB-4112-B6D1-7CB310F12E98}"/>
              </a:ext>
            </a:extLst>
          </p:cNvPr>
          <p:cNvCxnSpPr>
            <a:cxnSpLocks/>
          </p:cNvCxnSpPr>
          <p:nvPr/>
        </p:nvCxnSpPr>
        <p:spPr>
          <a:xfrm flipH="1">
            <a:off x="5084956" y="1726849"/>
            <a:ext cx="1538867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oval" w="sm" len="sm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1"/>
          <p:cNvSpPr/>
          <p:nvPr/>
        </p:nvSpPr>
        <p:spPr>
          <a:xfrm>
            <a:off x="6025101" y="1374709"/>
            <a:ext cx="2220300" cy="2165400"/>
          </a:xfrm>
          <a:prstGeom prst="rect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51"/>
          <p:cNvSpPr/>
          <p:nvPr/>
        </p:nvSpPr>
        <p:spPr>
          <a:xfrm>
            <a:off x="3428876" y="1374709"/>
            <a:ext cx="2220300" cy="2165400"/>
          </a:xfrm>
          <a:prstGeom prst="rect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51"/>
          <p:cNvSpPr/>
          <p:nvPr/>
        </p:nvSpPr>
        <p:spPr>
          <a:xfrm>
            <a:off x="832651" y="1374709"/>
            <a:ext cx="2220300" cy="2165400"/>
          </a:xfrm>
          <a:prstGeom prst="rect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51"/>
          <p:cNvSpPr txBox="1">
            <a:spLocks noGrp="1"/>
          </p:cNvSpPr>
          <p:nvPr>
            <p:ph type="subTitle" idx="1"/>
          </p:nvPr>
        </p:nvSpPr>
        <p:spPr>
          <a:xfrm>
            <a:off x="920629" y="2044928"/>
            <a:ext cx="2132321" cy="137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latin typeface="Arial Nova Light" panose="020B0304020202020204" pitchFamily="34" charset="0"/>
                <a:cs typeface="Arial"/>
                <a:sym typeface="Arial"/>
              </a:rPr>
              <a:t>Embotellada Cristal</a:t>
            </a: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latin typeface="Arial Nova Light" panose="020B0304020202020204" pitchFamily="34" charset="0"/>
                <a:cs typeface="Arial"/>
                <a:sym typeface="Arial"/>
              </a:rPr>
              <a:t>Embotellada Alpina</a:t>
            </a: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latin typeface="Arial Nova Light" panose="020B0304020202020204" pitchFamily="34" charset="0"/>
                <a:cs typeface="Arial"/>
                <a:sym typeface="Arial"/>
              </a:rPr>
              <a:t>Agua ANDA</a:t>
            </a:r>
            <a:endParaRPr sz="1600" dirty="0">
              <a:latin typeface="Arial Nova Light" panose="020B0304020202020204" pitchFamily="34" charset="0"/>
              <a:cs typeface="Arial"/>
              <a:sym typeface="Arial"/>
            </a:endParaRPr>
          </a:p>
        </p:txBody>
      </p:sp>
      <p:sp>
        <p:nvSpPr>
          <p:cNvPr id="355" name="Google Shape;355;p51"/>
          <p:cNvSpPr txBox="1">
            <a:spLocks noGrp="1"/>
          </p:cNvSpPr>
          <p:nvPr>
            <p:ph type="subTitle" idx="5"/>
          </p:nvPr>
        </p:nvSpPr>
        <p:spPr>
          <a:xfrm>
            <a:off x="6134653" y="1586209"/>
            <a:ext cx="1999017" cy="87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1200" dirty="0">
                <a:latin typeface="Arial Nova Light" panose="020B0304020202020204" pitchFamily="34" charset="0"/>
                <a:cs typeface="Arial"/>
              </a:rPr>
              <a:t>1 onza de sal común por cada 100 ml de muestra de H</a:t>
            </a:r>
            <a:r>
              <a:rPr lang="es-SV" sz="1200" baseline="-25000" dirty="0">
                <a:latin typeface="Arial Nova Light" panose="020B0304020202020204" pitchFamily="34" charset="0"/>
                <a:cs typeface="Arial"/>
              </a:rPr>
              <a:t>2</a:t>
            </a:r>
            <a:r>
              <a:rPr lang="es-SV" sz="1200" dirty="0">
                <a:latin typeface="Arial Nova Light" panose="020B0304020202020204" pitchFamily="34" charset="0"/>
                <a:cs typeface="Arial"/>
              </a:rPr>
              <a:t>O.</a:t>
            </a:r>
            <a:endParaRPr sz="1200" dirty="0">
              <a:latin typeface="Arial Nova Light" panose="020B0304020202020204" pitchFamily="34" charset="0"/>
              <a:cs typeface="Arial"/>
            </a:endParaRPr>
          </a:p>
        </p:txBody>
      </p:sp>
      <p:pic>
        <p:nvPicPr>
          <p:cNvPr id="357" name="Google Shape;35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40" y="3498432"/>
            <a:ext cx="755650" cy="23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8281" y="2406150"/>
            <a:ext cx="1267300" cy="35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03;p47">
            <a:extLst>
              <a:ext uri="{FF2B5EF4-FFF2-40B4-BE49-F238E27FC236}">
                <a16:creationId xmlns:a16="http://schemas.microsoft.com/office/drawing/2014/main" id="{F7A8B005-0039-4ED1-8450-9265B3145EF9}"/>
              </a:ext>
            </a:extLst>
          </p:cNvPr>
          <p:cNvSpPr txBox="1">
            <a:spLocks/>
          </p:cNvSpPr>
          <p:nvPr/>
        </p:nvSpPr>
        <p:spPr>
          <a:xfrm>
            <a:off x="1358899" y="243150"/>
            <a:ext cx="6599382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s-SV" sz="3200" dirty="0">
                <a:latin typeface="Arial Black" panose="020B0A04020102020204" pitchFamily="34" charset="0"/>
              </a:rPr>
              <a:t>Metodología</a:t>
            </a:r>
          </a:p>
        </p:txBody>
      </p:sp>
      <p:sp>
        <p:nvSpPr>
          <p:cNvPr id="16" name="Google Shape;304;p47">
            <a:extLst>
              <a:ext uri="{FF2B5EF4-FFF2-40B4-BE49-F238E27FC236}">
                <a16:creationId xmlns:a16="http://schemas.microsoft.com/office/drawing/2014/main" id="{CB67A91D-4D9D-432C-85B2-AEFE5446A69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650380" cy="10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n" sz="4800" dirty="0">
                <a:latin typeface="Arial Black" panose="020B0A04020102020204" pitchFamily="34" charset="0"/>
              </a:rPr>
              <a:t>03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C07E4CC8-E9B9-4BC1-9905-A2B25B204DC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948365" y="1362084"/>
            <a:ext cx="1950286" cy="760800"/>
          </a:xfrm>
        </p:spPr>
        <p:txBody>
          <a:bodyPr/>
          <a:lstStyle/>
          <a:p>
            <a:pPr algn="ctr"/>
            <a:r>
              <a:rPr lang="es-ES" sz="1400" dirty="0">
                <a:latin typeface="Arial Black" panose="020B0A04020102020204" pitchFamily="34" charset="0"/>
                <a:cs typeface="Arial"/>
                <a:sym typeface="Arial"/>
              </a:rPr>
              <a:t>Tres distintos tipos de agua</a:t>
            </a:r>
            <a:endParaRPr lang="es-SV" sz="1400" dirty="0">
              <a:latin typeface="Arial Black" panose="020B0A04020102020204" pitchFamily="34" charset="0"/>
              <a:cs typeface="Arial"/>
              <a:sym typeface="Arial"/>
            </a:endParaRPr>
          </a:p>
        </p:txBody>
      </p:sp>
      <p:sp>
        <p:nvSpPr>
          <p:cNvPr id="25" name="Título 4">
            <a:extLst>
              <a:ext uri="{FF2B5EF4-FFF2-40B4-BE49-F238E27FC236}">
                <a16:creationId xmlns:a16="http://schemas.microsoft.com/office/drawing/2014/main" id="{0315755E-BEFE-4009-93E0-D6EEC0AB2033}"/>
              </a:ext>
            </a:extLst>
          </p:cNvPr>
          <p:cNvSpPr txBox="1">
            <a:spLocks/>
          </p:cNvSpPr>
          <p:nvPr/>
        </p:nvSpPr>
        <p:spPr>
          <a:xfrm>
            <a:off x="3557290" y="1450959"/>
            <a:ext cx="1950286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s-ES" sz="1400" dirty="0">
                <a:latin typeface="Arial Black" panose="020B0A04020102020204" pitchFamily="34" charset="0"/>
                <a:cs typeface="Arial"/>
                <a:sym typeface="Arial"/>
              </a:rPr>
              <a:t>Dos rangos de temperatura</a:t>
            </a:r>
            <a:endParaRPr lang="es-SV" sz="1400" dirty="0">
              <a:latin typeface="Arial Black" panose="020B0A04020102020204" pitchFamily="34" charset="0"/>
              <a:cs typeface="Arial"/>
              <a:sym typeface="Arial"/>
            </a:endParaRPr>
          </a:p>
        </p:txBody>
      </p:sp>
      <p:sp>
        <p:nvSpPr>
          <p:cNvPr id="28" name="Google Shape;351;p51">
            <a:extLst>
              <a:ext uri="{FF2B5EF4-FFF2-40B4-BE49-F238E27FC236}">
                <a16:creationId xmlns:a16="http://schemas.microsoft.com/office/drawing/2014/main" id="{B5427CB0-DE3F-4E34-959A-E815A472C845}"/>
              </a:ext>
            </a:extLst>
          </p:cNvPr>
          <p:cNvSpPr txBox="1">
            <a:spLocks/>
          </p:cNvSpPr>
          <p:nvPr/>
        </p:nvSpPr>
        <p:spPr>
          <a:xfrm>
            <a:off x="3507857" y="2159346"/>
            <a:ext cx="1999720" cy="117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77800" indent="-177800" algn="just">
              <a:buFont typeface="Arial" panose="020B0604020202020204" pitchFamily="34" charset="0"/>
              <a:buChar char="•"/>
            </a:pPr>
            <a:r>
              <a:rPr lang="es-ES" sz="1600" i="1" dirty="0">
                <a:latin typeface="Arial Nova Light" panose="020B0304020202020204" pitchFamily="34" charset="0"/>
                <a:cs typeface="Arial"/>
                <a:sym typeface="Arial"/>
              </a:rPr>
              <a:t>Helada</a:t>
            </a:r>
            <a:r>
              <a:rPr lang="es-ES" sz="1600" dirty="0">
                <a:latin typeface="Arial Nova Light" panose="020B0304020202020204" pitchFamily="34" charset="0"/>
                <a:cs typeface="Arial"/>
                <a:sym typeface="Arial"/>
              </a:rPr>
              <a:t>: entre 1 y 7 grados Celsius.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s-ES" sz="1600" i="1" dirty="0">
                <a:latin typeface="Arial Nova Light" panose="020B0304020202020204" pitchFamily="34" charset="0"/>
                <a:cs typeface="Arial"/>
                <a:sym typeface="Arial"/>
              </a:rPr>
              <a:t>Ambiente</a:t>
            </a:r>
            <a:r>
              <a:rPr lang="es-ES" sz="1600" dirty="0">
                <a:latin typeface="Arial Nova Light" panose="020B0304020202020204" pitchFamily="34" charset="0"/>
                <a:cs typeface="Arial"/>
                <a:sym typeface="Arial"/>
              </a:rPr>
              <a:t>: entre 23 y 29 grados Celsius</a:t>
            </a:r>
          </a:p>
        </p:txBody>
      </p:sp>
      <p:sp>
        <p:nvSpPr>
          <p:cNvPr id="29" name="Título 4">
            <a:extLst>
              <a:ext uri="{FF2B5EF4-FFF2-40B4-BE49-F238E27FC236}">
                <a16:creationId xmlns:a16="http://schemas.microsoft.com/office/drawing/2014/main" id="{6E410E26-01DB-4094-BDD6-0928F67535A3}"/>
              </a:ext>
            </a:extLst>
          </p:cNvPr>
          <p:cNvSpPr txBox="1">
            <a:spLocks/>
          </p:cNvSpPr>
          <p:nvPr/>
        </p:nvSpPr>
        <p:spPr>
          <a:xfrm>
            <a:off x="6068001" y="1284128"/>
            <a:ext cx="2132322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s-ES" sz="1400" dirty="0">
                <a:latin typeface="Arial Black" panose="020B0A04020102020204" pitchFamily="34" charset="0"/>
                <a:cs typeface="Arial"/>
                <a:sym typeface="Arial"/>
              </a:rPr>
              <a:t>Rangos de salinidad</a:t>
            </a:r>
            <a:endParaRPr lang="es-SV" sz="1400" dirty="0">
              <a:latin typeface="Arial Black" panose="020B0A04020102020204" pitchFamily="34" charset="0"/>
              <a:cs typeface="Arial"/>
              <a:sym typeface="Arial"/>
            </a:endParaRPr>
          </a:p>
        </p:txBody>
      </p:sp>
      <p:sp>
        <p:nvSpPr>
          <p:cNvPr id="17" name="Google Shape;351;p51">
            <a:extLst>
              <a:ext uri="{FF2B5EF4-FFF2-40B4-BE49-F238E27FC236}">
                <a16:creationId xmlns:a16="http://schemas.microsoft.com/office/drawing/2014/main" id="{C95C3E7A-F02A-4F1D-9422-076FEECCC91F}"/>
              </a:ext>
            </a:extLst>
          </p:cNvPr>
          <p:cNvSpPr txBox="1">
            <a:spLocks/>
          </p:cNvSpPr>
          <p:nvPr/>
        </p:nvSpPr>
        <p:spPr>
          <a:xfrm>
            <a:off x="6133951" y="2216483"/>
            <a:ext cx="1999018" cy="117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77800" indent="-177800" algn="just">
              <a:buFont typeface="Arial" panose="020B0604020202020204" pitchFamily="34" charset="0"/>
              <a:buChar char="•"/>
            </a:pPr>
            <a:r>
              <a:rPr lang="es-ES" sz="1600" i="1" dirty="0">
                <a:latin typeface="Arial Nova Light" panose="020B0304020202020204" pitchFamily="34" charset="0"/>
                <a:cs typeface="Arial"/>
                <a:sym typeface="Arial"/>
              </a:rPr>
              <a:t>Ninguna</a:t>
            </a:r>
            <a:r>
              <a:rPr lang="es-ES" sz="1600" dirty="0">
                <a:latin typeface="Arial Nova Light" panose="020B0304020202020204" pitchFamily="34" charset="0"/>
                <a:cs typeface="Arial"/>
                <a:sym typeface="Arial"/>
              </a:rPr>
              <a:t>: 0 onzas de sal/100 ml de agua</a:t>
            </a:r>
          </a:p>
          <a:p>
            <a:pPr marL="177800" indent="-177800" algn="just">
              <a:buFont typeface="Arial" panose="020B0604020202020204" pitchFamily="34" charset="0"/>
              <a:buChar char="•"/>
            </a:pPr>
            <a:r>
              <a:rPr lang="es-ES" sz="1600" i="1" dirty="0">
                <a:latin typeface="Arial Nova Light" panose="020B0304020202020204" pitchFamily="34" charset="0"/>
                <a:cs typeface="Arial"/>
                <a:sym typeface="Arial"/>
              </a:rPr>
              <a:t>Alta: </a:t>
            </a:r>
            <a:r>
              <a:rPr lang="es-ES" sz="1600" dirty="0">
                <a:latin typeface="Arial Nova Light" panose="020B0304020202020204" pitchFamily="34" charset="0"/>
                <a:cs typeface="Arial"/>
                <a:sym typeface="Arial"/>
              </a:rPr>
              <a:t>1 onza de sal/100 ml de agua.</a:t>
            </a:r>
          </a:p>
        </p:txBody>
      </p:sp>
    </p:spTree>
    <p:extLst>
      <p:ext uri="{BB962C8B-B14F-4D97-AF65-F5344CB8AC3E}">
        <p14:creationId xmlns:p14="http://schemas.microsoft.com/office/powerpoint/2010/main" val="1129680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40" y="3498432"/>
            <a:ext cx="755650" cy="23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03;p47">
            <a:extLst>
              <a:ext uri="{FF2B5EF4-FFF2-40B4-BE49-F238E27FC236}">
                <a16:creationId xmlns:a16="http://schemas.microsoft.com/office/drawing/2014/main" id="{F7A8B005-0039-4ED1-8450-9265B3145EF9}"/>
              </a:ext>
            </a:extLst>
          </p:cNvPr>
          <p:cNvSpPr txBox="1">
            <a:spLocks/>
          </p:cNvSpPr>
          <p:nvPr/>
        </p:nvSpPr>
        <p:spPr>
          <a:xfrm>
            <a:off x="1358899" y="243150"/>
            <a:ext cx="6599382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s-SV" sz="3200" dirty="0">
                <a:latin typeface="Arial Black" panose="020B0A04020102020204" pitchFamily="34" charset="0"/>
              </a:rPr>
              <a:t>Metodología</a:t>
            </a:r>
          </a:p>
        </p:txBody>
      </p:sp>
      <p:sp>
        <p:nvSpPr>
          <p:cNvPr id="16" name="Google Shape;304;p47">
            <a:extLst>
              <a:ext uri="{FF2B5EF4-FFF2-40B4-BE49-F238E27FC236}">
                <a16:creationId xmlns:a16="http://schemas.microsoft.com/office/drawing/2014/main" id="{CB67A91D-4D9D-432C-85B2-AEFE5446A69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650380" cy="10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n" sz="4800" dirty="0">
                <a:latin typeface="Arial Black" panose="020B0A04020102020204" pitchFamily="34" charset="0"/>
              </a:rPr>
              <a:t>03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C07E4CC8-E9B9-4BC1-9905-A2B25B204DC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225489" y="632501"/>
            <a:ext cx="4203978" cy="550657"/>
          </a:xfrm>
        </p:spPr>
        <p:txBody>
          <a:bodyPr/>
          <a:lstStyle/>
          <a:p>
            <a:pPr algn="ctr"/>
            <a:r>
              <a:rPr lang="es-ES" sz="1600" dirty="0">
                <a:latin typeface="Arial Black" panose="020B0A04020102020204" pitchFamily="34" charset="0"/>
                <a:cs typeface="Arial"/>
                <a:sym typeface="Arial"/>
              </a:rPr>
              <a:t>Resumen del diseño experimental</a:t>
            </a:r>
            <a:endParaRPr lang="es-SV" sz="1600" dirty="0">
              <a:latin typeface="Arial Black" panose="020B0A04020102020204" pitchFamily="34" charset="0"/>
              <a:cs typeface="Arial"/>
              <a:sym typeface="Arial"/>
            </a:endParaRPr>
          </a:p>
        </p:txBody>
      </p:sp>
      <p:sp>
        <p:nvSpPr>
          <p:cNvPr id="34" name="Google Shape;500;p56">
            <a:extLst>
              <a:ext uri="{FF2B5EF4-FFF2-40B4-BE49-F238E27FC236}">
                <a16:creationId xmlns:a16="http://schemas.microsoft.com/office/drawing/2014/main" id="{8E83C1C4-2A36-46E8-BCB7-601DBC32EBC7}"/>
              </a:ext>
            </a:extLst>
          </p:cNvPr>
          <p:cNvSpPr/>
          <p:nvPr/>
        </p:nvSpPr>
        <p:spPr>
          <a:xfrm>
            <a:off x="923030" y="1051200"/>
            <a:ext cx="7395780" cy="4092300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511;p56">
            <a:extLst>
              <a:ext uri="{FF2B5EF4-FFF2-40B4-BE49-F238E27FC236}">
                <a16:creationId xmlns:a16="http://schemas.microsoft.com/office/drawing/2014/main" id="{AC75C5EE-8765-49D7-93FB-2F757F217952}"/>
              </a:ext>
            </a:extLst>
          </p:cNvPr>
          <p:cNvSpPr txBox="1"/>
          <p:nvPr/>
        </p:nvSpPr>
        <p:spPr>
          <a:xfrm>
            <a:off x="3410149" y="1140220"/>
            <a:ext cx="4696788" cy="56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dirty="0">
                <a:solidFill>
                  <a:schemeClr val="dk1"/>
                </a:solidFill>
                <a:latin typeface="Arial Nova Light" panose="020B0304020202020204" pitchFamily="34" charset="0"/>
                <a:sym typeface="Maven Pro"/>
              </a:rPr>
              <a:t>Agua apta para consumo humano, a la cual tiene acceso la población en el área metropolitana de San Salvador.</a:t>
            </a:r>
            <a:endParaRPr dirty="0">
              <a:solidFill>
                <a:schemeClr val="dk1"/>
              </a:solidFill>
              <a:latin typeface="Arial Nova Light" panose="020B0304020202020204" pitchFamily="34" charset="0"/>
              <a:sym typeface="Maven Pro"/>
            </a:endParaRPr>
          </a:p>
        </p:txBody>
      </p:sp>
      <p:sp>
        <p:nvSpPr>
          <p:cNvPr id="36" name="Google Shape;512;p56">
            <a:extLst>
              <a:ext uri="{FF2B5EF4-FFF2-40B4-BE49-F238E27FC236}">
                <a16:creationId xmlns:a16="http://schemas.microsoft.com/office/drawing/2014/main" id="{495D0219-A741-41B4-A3C4-742BDADFE4C5}"/>
              </a:ext>
            </a:extLst>
          </p:cNvPr>
          <p:cNvSpPr txBox="1"/>
          <p:nvPr/>
        </p:nvSpPr>
        <p:spPr>
          <a:xfrm>
            <a:off x="1127067" y="1229595"/>
            <a:ext cx="2079045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al Black" panose="020B0A04020102020204" pitchFamily="34" charset="0"/>
                <a:sym typeface="Righteous"/>
              </a:rPr>
              <a:t>Unidad experimental</a:t>
            </a:r>
            <a:endParaRPr dirty="0">
              <a:solidFill>
                <a:schemeClr val="dk1"/>
              </a:solidFill>
              <a:latin typeface="Arial Black" panose="020B0A04020102020204" pitchFamily="34" charset="0"/>
              <a:sym typeface="Righteous"/>
            </a:endParaRPr>
          </a:p>
        </p:txBody>
      </p:sp>
      <p:sp>
        <p:nvSpPr>
          <p:cNvPr id="41" name="Google Shape;517;p56">
            <a:extLst>
              <a:ext uri="{FF2B5EF4-FFF2-40B4-BE49-F238E27FC236}">
                <a16:creationId xmlns:a16="http://schemas.microsoft.com/office/drawing/2014/main" id="{59BBBFAF-69D2-43A0-8A8A-982E2EECA3CE}"/>
              </a:ext>
            </a:extLst>
          </p:cNvPr>
          <p:cNvSpPr txBox="1"/>
          <p:nvPr/>
        </p:nvSpPr>
        <p:spPr>
          <a:xfrm>
            <a:off x="3468029" y="1807427"/>
            <a:ext cx="4638908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al Nova Light" panose="020B0304020202020204" pitchFamily="34" charset="0"/>
                <a:sym typeface="Maven Pro"/>
              </a:rPr>
              <a:t>Tipos de agua, nivel de temperatura del agua y nivel de salinidad agregada al agua.</a:t>
            </a:r>
            <a:endParaRPr dirty="0">
              <a:solidFill>
                <a:schemeClr val="dk1"/>
              </a:solidFill>
              <a:latin typeface="Arial Nova Light" panose="020B0304020202020204" pitchFamily="34" charset="0"/>
              <a:sym typeface="Maven Pro"/>
            </a:endParaRPr>
          </a:p>
        </p:txBody>
      </p:sp>
      <p:sp>
        <p:nvSpPr>
          <p:cNvPr id="42" name="Google Shape;518;p56">
            <a:extLst>
              <a:ext uri="{FF2B5EF4-FFF2-40B4-BE49-F238E27FC236}">
                <a16:creationId xmlns:a16="http://schemas.microsoft.com/office/drawing/2014/main" id="{31665B5D-3F59-44F6-B149-5EE3F90B0CDD}"/>
              </a:ext>
            </a:extLst>
          </p:cNvPr>
          <p:cNvSpPr txBox="1"/>
          <p:nvPr/>
        </p:nvSpPr>
        <p:spPr>
          <a:xfrm>
            <a:off x="1124300" y="1818991"/>
            <a:ext cx="1964587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al Black" panose="020B0A04020102020204" pitchFamily="34" charset="0"/>
                <a:sym typeface="Righteous"/>
              </a:rPr>
              <a:t>Factores y niveles</a:t>
            </a:r>
            <a:endParaRPr dirty="0">
              <a:solidFill>
                <a:schemeClr val="dk1"/>
              </a:solidFill>
              <a:latin typeface="Arial Black" panose="020B0A04020102020204" pitchFamily="34" charset="0"/>
              <a:sym typeface="Righteous"/>
            </a:endParaRPr>
          </a:p>
        </p:txBody>
      </p:sp>
      <p:pic>
        <p:nvPicPr>
          <p:cNvPr id="358" name="Google Shape;35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8281" y="2919450"/>
            <a:ext cx="1267300" cy="35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518;p56">
            <a:extLst>
              <a:ext uri="{FF2B5EF4-FFF2-40B4-BE49-F238E27FC236}">
                <a16:creationId xmlns:a16="http://schemas.microsoft.com/office/drawing/2014/main" id="{B3F57558-E626-4D04-9E10-D3ABFFA1BC5A}"/>
              </a:ext>
            </a:extLst>
          </p:cNvPr>
          <p:cNvSpPr txBox="1"/>
          <p:nvPr/>
        </p:nvSpPr>
        <p:spPr>
          <a:xfrm>
            <a:off x="1124300" y="2387095"/>
            <a:ext cx="2198762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al Black" panose="020B0A04020102020204" pitchFamily="34" charset="0"/>
                <a:sym typeface="Righteous"/>
              </a:rPr>
              <a:t>Variable de respuesta</a:t>
            </a:r>
            <a:endParaRPr dirty="0">
              <a:solidFill>
                <a:schemeClr val="dk1"/>
              </a:solidFill>
              <a:latin typeface="Arial Black" panose="020B0A04020102020204" pitchFamily="34" charset="0"/>
              <a:sym typeface="Righteous"/>
            </a:endParaRPr>
          </a:p>
        </p:txBody>
      </p:sp>
      <p:sp>
        <p:nvSpPr>
          <p:cNvPr id="44" name="Google Shape;517;p56">
            <a:extLst>
              <a:ext uri="{FF2B5EF4-FFF2-40B4-BE49-F238E27FC236}">
                <a16:creationId xmlns:a16="http://schemas.microsoft.com/office/drawing/2014/main" id="{FA97E42C-0611-4E21-97D1-3F469B01EB60}"/>
              </a:ext>
            </a:extLst>
          </p:cNvPr>
          <p:cNvSpPr txBox="1"/>
          <p:nvPr/>
        </p:nvSpPr>
        <p:spPr>
          <a:xfrm>
            <a:off x="3468029" y="2358537"/>
            <a:ext cx="4433812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al Nova Light" panose="020B0304020202020204" pitchFamily="34" charset="0"/>
                <a:sym typeface="Maven Pro"/>
              </a:rPr>
              <a:t>pH del agua.</a:t>
            </a:r>
            <a:endParaRPr dirty="0">
              <a:solidFill>
                <a:schemeClr val="dk1"/>
              </a:solidFill>
              <a:latin typeface="Arial Nova Light" panose="020B0304020202020204" pitchFamily="34" charset="0"/>
              <a:sym typeface="Maven Pro"/>
            </a:endParaRPr>
          </a:p>
        </p:txBody>
      </p:sp>
      <p:sp>
        <p:nvSpPr>
          <p:cNvPr id="45" name="Google Shape;518;p56">
            <a:extLst>
              <a:ext uri="{FF2B5EF4-FFF2-40B4-BE49-F238E27FC236}">
                <a16:creationId xmlns:a16="http://schemas.microsoft.com/office/drawing/2014/main" id="{5371A794-2FD1-4FC8-9429-BC14CAC24BF1}"/>
              </a:ext>
            </a:extLst>
          </p:cNvPr>
          <p:cNvSpPr txBox="1"/>
          <p:nvPr/>
        </p:nvSpPr>
        <p:spPr>
          <a:xfrm>
            <a:off x="1242677" y="3651719"/>
            <a:ext cx="12673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al Black" panose="020B0A04020102020204" pitchFamily="34" charset="0"/>
                <a:sym typeface="Righteous"/>
              </a:rPr>
              <a:t>De fondo</a:t>
            </a:r>
            <a:endParaRPr dirty="0">
              <a:solidFill>
                <a:schemeClr val="dk1"/>
              </a:solidFill>
              <a:latin typeface="Arial Black" panose="020B0A04020102020204" pitchFamily="34" charset="0"/>
              <a:sym typeface="Righteous"/>
            </a:endParaRPr>
          </a:p>
        </p:txBody>
      </p:sp>
      <p:sp>
        <p:nvSpPr>
          <p:cNvPr id="46" name="Google Shape;517;p56">
            <a:extLst>
              <a:ext uri="{FF2B5EF4-FFF2-40B4-BE49-F238E27FC236}">
                <a16:creationId xmlns:a16="http://schemas.microsoft.com/office/drawing/2014/main" id="{32B9734A-9EE3-42AC-B00B-D97EEB2B0B00}"/>
              </a:ext>
            </a:extLst>
          </p:cNvPr>
          <p:cNvSpPr txBox="1"/>
          <p:nvPr/>
        </p:nvSpPr>
        <p:spPr>
          <a:xfrm>
            <a:off x="2166589" y="3066480"/>
            <a:ext cx="5832754" cy="1956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ctr" anchorCtr="0">
            <a:noAutofit/>
          </a:bodyPr>
          <a:lstStyle/>
          <a:p>
            <a:pPr marL="285750" lvl="0" indent="-1968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accent1"/>
                </a:solidFill>
                <a:latin typeface="Arial Nova Light" panose="020B0304020202020204" pitchFamily="34" charset="0"/>
                <a:sym typeface="Maven Pro"/>
              </a:rPr>
              <a:t>Salinidad base de las muestras</a:t>
            </a:r>
          </a:p>
          <a:p>
            <a:pPr marL="285750" lvl="0" indent="-1968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accent1"/>
                </a:solidFill>
                <a:latin typeface="Arial Nova Light" panose="020B0304020202020204" pitchFamily="34" charset="0"/>
                <a:sym typeface="Maven Pro"/>
              </a:rPr>
              <a:t>Uso de sal común e </a:t>
            </a:r>
            <a:r>
              <a:rPr lang="es-SV" sz="1200" dirty="0">
                <a:solidFill>
                  <a:schemeClr val="accent1"/>
                </a:solidFill>
                <a:latin typeface="Arial Nova Light" panose="020B0304020202020204" pitchFamily="34" charset="0"/>
              </a:rPr>
              <a:t>impurezas presenten en la sal común a utilizar, y sustancias químicas presentes en el agua.</a:t>
            </a:r>
          </a:p>
          <a:p>
            <a:pPr marL="285750" lvl="0" indent="-1968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SV" sz="1200" dirty="0">
                <a:solidFill>
                  <a:schemeClr val="accent1"/>
                </a:solidFill>
                <a:latin typeface="Arial Nova Light" panose="020B0304020202020204" pitchFamily="34" charset="0"/>
              </a:rPr>
              <a:t>Diferencia en la calidad de cada tipo de agua y material de embotellado para cada tipo de agua</a:t>
            </a:r>
          </a:p>
          <a:p>
            <a:pPr marL="285750" lvl="0" indent="-1968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SV" sz="1200" dirty="0">
                <a:solidFill>
                  <a:schemeClr val="accent1"/>
                </a:solidFill>
                <a:latin typeface="Arial Nova Light" panose="020B0304020202020204" pitchFamily="34" charset="0"/>
              </a:rPr>
              <a:t>Temperatura ambienta durante la toma de datos</a:t>
            </a:r>
          </a:p>
          <a:p>
            <a:pPr marL="285750" lvl="0" indent="-1968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SV" sz="1200" dirty="0">
                <a:solidFill>
                  <a:schemeClr val="accent1"/>
                </a:solidFill>
                <a:latin typeface="Arial Nova Light" panose="020B0304020202020204" pitchFamily="34" charset="0"/>
              </a:rPr>
              <a:t>No utilización de cristalería de alta precisión</a:t>
            </a:r>
          </a:p>
          <a:p>
            <a:pPr marL="285750" lvl="0" indent="-1968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SV" sz="1200" dirty="0">
                <a:solidFill>
                  <a:schemeClr val="accent1"/>
                </a:solidFill>
                <a:latin typeface="Arial Nova Light" panose="020B0304020202020204" pitchFamily="34" charset="0"/>
              </a:rPr>
              <a:t>Uso de medidor de temperatura de tipo laser no invasivo con precisión de ± 2%</a:t>
            </a:r>
          </a:p>
          <a:p>
            <a:pPr marL="285750" lvl="0" indent="-1968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SV" sz="1200" dirty="0">
                <a:solidFill>
                  <a:schemeClr val="accent1"/>
                </a:solidFill>
                <a:latin typeface="Arial Nova Light" panose="020B0304020202020204" pitchFamily="34" charset="0"/>
              </a:rPr>
              <a:t>Utilización de medidor de pH digital portátil tipo “lápiz” de precisión de hasta ± 0.1 pH.</a:t>
            </a:r>
          </a:p>
          <a:p>
            <a:pPr marL="285750" lvl="0" indent="-1968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SV" sz="1200" dirty="0">
                <a:solidFill>
                  <a:schemeClr val="accent1"/>
                </a:solidFill>
                <a:latin typeface="Arial Nova Light" panose="020B0304020202020204" pitchFamily="34" charset="0"/>
              </a:rPr>
              <a:t>Entre otras. </a:t>
            </a:r>
          </a:p>
          <a:p>
            <a:pPr marL="285750" lvl="0" indent="-1968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1200" dirty="0">
              <a:solidFill>
                <a:schemeClr val="accent1"/>
              </a:solidFill>
              <a:latin typeface="Arial Nova Light" panose="020B0304020202020204" pitchFamily="34" charset="0"/>
              <a:sym typeface="Maven Pro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48446C0A-902E-491B-9971-60A44EA5DA78}"/>
              </a:ext>
            </a:extLst>
          </p:cNvPr>
          <p:cNvCxnSpPr/>
          <p:nvPr/>
        </p:nvCxnSpPr>
        <p:spPr>
          <a:xfrm flipH="1">
            <a:off x="1260088" y="1702034"/>
            <a:ext cx="669819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D220D0A3-547B-4349-9E4D-DEBB2B7DA34C}"/>
              </a:ext>
            </a:extLst>
          </p:cNvPr>
          <p:cNvCxnSpPr/>
          <p:nvPr/>
        </p:nvCxnSpPr>
        <p:spPr>
          <a:xfrm flipH="1">
            <a:off x="1260088" y="2259456"/>
            <a:ext cx="669819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DD9BD446-F74E-451B-915E-4DD778BA9C8E}"/>
              </a:ext>
            </a:extLst>
          </p:cNvPr>
          <p:cNvCxnSpPr/>
          <p:nvPr/>
        </p:nvCxnSpPr>
        <p:spPr>
          <a:xfrm flipH="1">
            <a:off x="1203648" y="2827561"/>
            <a:ext cx="669819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96" y="3793993"/>
            <a:ext cx="1028700" cy="15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28;p57">
            <a:extLst>
              <a:ext uri="{FF2B5EF4-FFF2-40B4-BE49-F238E27FC236}">
                <a16:creationId xmlns:a16="http://schemas.microsoft.com/office/drawing/2014/main" id="{431BCD8D-C9EB-49B6-B96D-6F9B8147AD4C}"/>
              </a:ext>
            </a:extLst>
          </p:cNvPr>
          <p:cNvSpPr/>
          <p:nvPr/>
        </p:nvSpPr>
        <p:spPr>
          <a:xfrm>
            <a:off x="210045" y="1887464"/>
            <a:ext cx="4042045" cy="1665870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29;p57">
            <a:extLst>
              <a:ext uri="{FF2B5EF4-FFF2-40B4-BE49-F238E27FC236}">
                <a16:creationId xmlns:a16="http://schemas.microsoft.com/office/drawing/2014/main" id="{A06E4B1C-407E-4C74-8D3F-E9762F1B0E60}"/>
              </a:ext>
            </a:extLst>
          </p:cNvPr>
          <p:cNvSpPr txBox="1"/>
          <p:nvPr/>
        </p:nvSpPr>
        <p:spPr>
          <a:xfrm>
            <a:off x="529955" y="1933403"/>
            <a:ext cx="3645907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al Black" panose="020B0A04020102020204" pitchFamily="34" charset="0"/>
                <a:sym typeface="Righteous"/>
              </a:rPr>
              <a:t>Análisis de significancia</a:t>
            </a:r>
            <a:endParaRPr dirty="0">
              <a:solidFill>
                <a:schemeClr val="dk1"/>
              </a:solidFill>
              <a:latin typeface="Arial Black" panose="020B0A04020102020204" pitchFamily="34" charset="0"/>
              <a:sym typeface="Righteous"/>
            </a:endParaRPr>
          </a:p>
        </p:txBody>
      </p:sp>
      <p:sp>
        <p:nvSpPr>
          <p:cNvPr id="24" name="Google Shape;537;p57">
            <a:extLst>
              <a:ext uri="{FF2B5EF4-FFF2-40B4-BE49-F238E27FC236}">
                <a16:creationId xmlns:a16="http://schemas.microsoft.com/office/drawing/2014/main" id="{2CD73462-9945-4D53-B9B8-055C200BF9F9}"/>
              </a:ext>
            </a:extLst>
          </p:cNvPr>
          <p:cNvSpPr/>
          <p:nvPr/>
        </p:nvSpPr>
        <p:spPr>
          <a:xfrm>
            <a:off x="4572000" y="1282795"/>
            <a:ext cx="4248615" cy="2749483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538;p57">
            <a:extLst>
              <a:ext uri="{FF2B5EF4-FFF2-40B4-BE49-F238E27FC236}">
                <a16:creationId xmlns:a16="http://schemas.microsoft.com/office/drawing/2014/main" id="{47A70284-EA7C-49BB-92FD-C124965E1667}"/>
              </a:ext>
            </a:extLst>
          </p:cNvPr>
          <p:cNvSpPr txBox="1"/>
          <p:nvPr/>
        </p:nvSpPr>
        <p:spPr>
          <a:xfrm>
            <a:off x="4580568" y="1339055"/>
            <a:ext cx="3850646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  <a:latin typeface="Arial Black" panose="020B0A04020102020204" pitchFamily="34" charset="0"/>
                <a:sym typeface="Righteous"/>
              </a:rPr>
              <a:t>Comprobación de supuestos</a:t>
            </a:r>
            <a:endParaRPr dirty="0">
              <a:solidFill>
                <a:schemeClr val="dk1"/>
              </a:solidFill>
              <a:latin typeface="Arial Black" panose="020B0A04020102020204" pitchFamily="34" charset="0"/>
              <a:sym typeface="Righteous"/>
            </a:endParaRPr>
          </a:p>
        </p:txBody>
      </p:sp>
      <p:sp>
        <p:nvSpPr>
          <p:cNvPr id="70" name="Google Shape;583;p57">
            <a:extLst>
              <a:ext uri="{FF2B5EF4-FFF2-40B4-BE49-F238E27FC236}">
                <a16:creationId xmlns:a16="http://schemas.microsoft.com/office/drawing/2014/main" id="{AA09BABB-4DF4-459E-AB50-4DBAE8CDB72D}"/>
              </a:ext>
            </a:extLst>
          </p:cNvPr>
          <p:cNvSpPr txBox="1"/>
          <p:nvPr/>
        </p:nvSpPr>
        <p:spPr>
          <a:xfrm>
            <a:off x="4665560" y="1944455"/>
            <a:ext cx="293700" cy="31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Arial Black" panose="020B0A04020102020204" pitchFamily="34" charset="0"/>
                <a:ea typeface="Righteous"/>
                <a:cs typeface="Righteous"/>
                <a:sym typeface="Righteous"/>
              </a:rPr>
              <a:t>1</a:t>
            </a:r>
            <a:endParaRPr sz="1800" dirty="0">
              <a:solidFill>
                <a:schemeClr val="dk1"/>
              </a:solidFill>
              <a:latin typeface="Arial Black" panose="020B0A04020102020204" pitchFamily="34" charset="0"/>
              <a:ea typeface="Righteous"/>
              <a:cs typeface="Righteous"/>
              <a:sym typeface="Righteous"/>
            </a:endParaRPr>
          </a:p>
        </p:txBody>
      </p:sp>
      <p:sp>
        <p:nvSpPr>
          <p:cNvPr id="71" name="Google Shape;584;p57">
            <a:extLst>
              <a:ext uri="{FF2B5EF4-FFF2-40B4-BE49-F238E27FC236}">
                <a16:creationId xmlns:a16="http://schemas.microsoft.com/office/drawing/2014/main" id="{F6D849E6-6F9A-45FD-9964-3DB5823F6C2F}"/>
              </a:ext>
            </a:extLst>
          </p:cNvPr>
          <p:cNvSpPr txBox="1"/>
          <p:nvPr/>
        </p:nvSpPr>
        <p:spPr>
          <a:xfrm>
            <a:off x="4655889" y="2360214"/>
            <a:ext cx="293700" cy="31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800" dirty="0">
                <a:solidFill>
                  <a:schemeClr val="dk1"/>
                </a:solidFill>
                <a:latin typeface="Arial Black" panose="020B0A04020102020204" pitchFamily="34" charset="0"/>
                <a:sym typeface="Righteous"/>
              </a:rPr>
              <a:t>2</a:t>
            </a:r>
            <a:endParaRPr sz="1800" dirty="0">
              <a:solidFill>
                <a:schemeClr val="dk1"/>
              </a:solidFill>
              <a:latin typeface="Arial Black" panose="020B0A04020102020204" pitchFamily="34" charset="0"/>
              <a:sym typeface="Righteous"/>
            </a:endParaRPr>
          </a:p>
        </p:txBody>
      </p:sp>
      <p:sp>
        <p:nvSpPr>
          <p:cNvPr id="78" name="Google Shape;591;p57">
            <a:extLst>
              <a:ext uri="{FF2B5EF4-FFF2-40B4-BE49-F238E27FC236}">
                <a16:creationId xmlns:a16="http://schemas.microsoft.com/office/drawing/2014/main" id="{7165040E-D282-429C-965C-4E83F42FC329}"/>
              </a:ext>
            </a:extLst>
          </p:cNvPr>
          <p:cNvSpPr txBox="1"/>
          <p:nvPr/>
        </p:nvSpPr>
        <p:spPr>
          <a:xfrm>
            <a:off x="4646903" y="2761543"/>
            <a:ext cx="293700" cy="31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Arial Black" panose="020B0A04020102020204" pitchFamily="34" charset="0"/>
                <a:sym typeface="Righteous"/>
              </a:rPr>
              <a:t>3</a:t>
            </a:r>
            <a:endParaRPr sz="1800" dirty="0">
              <a:solidFill>
                <a:schemeClr val="dk1"/>
              </a:solidFill>
              <a:latin typeface="Arial Black" panose="020B0A04020102020204" pitchFamily="34" charset="0"/>
              <a:sym typeface="Righteous"/>
            </a:endParaRPr>
          </a:p>
        </p:txBody>
      </p:sp>
      <p:sp>
        <p:nvSpPr>
          <p:cNvPr id="79" name="Google Shape;592;p57">
            <a:extLst>
              <a:ext uri="{FF2B5EF4-FFF2-40B4-BE49-F238E27FC236}">
                <a16:creationId xmlns:a16="http://schemas.microsoft.com/office/drawing/2014/main" id="{98339619-3962-4605-939B-949E08EC585B}"/>
              </a:ext>
            </a:extLst>
          </p:cNvPr>
          <p:cNvSpPr txBox="1"/>
          <p:nvPr/>
        </p:nvSpPr>
        <p:spPr>
          <a:xfrm>
            <a:off x="4657173" y="3238034"/>
            <a:ext cx="293700" cy="31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800" dirty="0">
                <a:solidFill>
                  <a:schemeClr val="dk1"/>
                </a:solidFill>
                <a:latin typeface="Arial Black" panose="020B0A04020102020204" pitchFamily="34" charset="0"/>
                <a:sym typeface="Righteous"/>
              </a:rPr>
              <a:t>4</a:t>
            </a:r>
            <a:endParaRPr sz="1800" dirty="0">
              <a:solidFill>
                <a:schemeClr val="dk1"/>
              </a:solidFill>
              <a:latin typeface="Arial Black" panose="020B0A04020102020204" pitchFamily="34" charset="0"/>
              <a:sym typeface="Righteous"/>
            </a:endParaRPr>
          </a:p>
        </p:txBody>
      </p:sp>
      <p:sp>
        <p:nvSpPr>
          <p:cNvPr id="104" name="Google Shape;303;p47">
            <a:extLst>
              <a:ext uri="{FF2B5EF4-FFF2-40B4-BE49-F238E27FC236}">
                <a16:creationId xmlns:a16="http://schemas.microsoft.com/office/drawing/2014/main" id="{FC9AB79E-7E88-4291-AB2F-15E0DDDC142E}"/>
              </a:ext>
            </a:extLst>
          </p:cNvPr>
          <p:cNvSpPr txBox="1">
            <a:spLocks/>
          </p:cNvSpPr>
          <p:nvPr/>
        </p:nvSpPr>
        <p:spPr>
          <a:xfrm>
            <a:off x="1358899" y="243150"/>
            <a:ext cx="6599382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s-SV" sz="3200" dirty="0">
                <a:latin typeface="Arial Black" panose="020B0A04020102020204" pitchFamily="34" charset="0"/>
              </a:rPr>
              <a:t>Resultados del experimento</a:t>
            </a:r>
          </a:p>
        </p:txBody>
      </p:sp>
      <p:sp>
        <p:nvSpPr>
          <p:cNvPr id="105" name="Google Shape;304;p47">
            <a:extLst>
              <a:ext uri="{FF2B5EF4-FFF2-40B4-BE49-F238E27FC236}">
                <a16:creationId xmlns:a16="http://schemas.microsoft.com/office/drawing/2014/main" id="{9491864F-8F29-4C2F-B03E-61C773DD6033}"/>
              </a:ext>
            </a:extLst>
          </p:cNvPr>
          <p:cNvSpPr txBox="1">
            <a:spLocks/>
          </p:cNvSpPr>
          <p:nvPr/>
        </p:nvSpPr>
        <p:spPr>
          <a:xfrm>
            <a:off x="12920" y="0"/>
            <a:ext cx="1650380" cy="10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n" sz="4800" dirty="0">
                <a:latin typeface="Arial Black" panose="020B0A04020102020204" pitchFamily="34" charset="0"/>
              </a:rPr>
              <a:t>04</a:t>
            </a:r>
          </a:p>
        </p:txBody>
      </p:sp>
      <p:sp>
        <p:nvSpPr>
          <p:cNvPr id="106" name="Google Shape;517;p56">
            <a:extLst>
              <a:ext uri="{FF2B5EF4-FFF2-40B4-BE49-F238E27FC236}">
                <a16:creationId xmlns:a16="http://schemas.microsoft.com/office/drawing/2014/main" id="{FB008C04-B575-460F-9EE6-8E54AB8F36DF}"/>
              </a:ext>
            </a:extLst>
          </p:cNvPr>
          <p:cNvSpPr txBox="1"/>
          <p:nvPr/>
        </p:nvSpPr>
        <p:spPr>
          <a:xfrm>
            <a:off x="1690673" y="684673"/>
            <a:ext cx="5802947" cy="578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Arial Nova Light" panose="020B0304020202020204" pitchFamily="34" charset="0"/>
                <a:sym typeface="Maven Pro"/>
              </a:rPr>
              <a:t>El estadístico utilizado es el diseño factorial de un modelo general.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305DAC7-E365-40E7-8DB6-800B10AF9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917655"/>
              </p:ext>
            </p:extLst>
          </p:nvPr>
        </p:nvGraphicFramePr>
        <p:xfrm>
          <a:off x="323385" y="2347118"/>
          <a:ext cx="3852477" cy="888033"/>
        </p:xfrm>
        <a:graphic>
          <a:graphicData uri="http://schemas.openxmlformats.org/drawingml/2006/table">
            <a:tbl>
              <a:tblPr firstRow="1" firstCol="1" bandRow="1">
                <a:tableStyleId>{C3C592D9-5EB1-40A3-9038-3A34FA2E3A2A}</a:tableStyleId>
              </a:tblPr>
              <a:tblGrid>
                <a:gridCol w="3093947">
                  <a:extLst>
                    <a:ext uri="{9D8B030D-6E8A-4147-A177-3AD203B41FA5}">
                      <a16:colId xmlns:a16="http://schemas.microsoft.com/office/drawing/2014/main" val="235285772"/>
                    </a:ext>
                  </a:extLst>
                </a:gridCol>
                <a:gridCol w="758530">
                  <a:extLst>
                    <a:ext uri="{9D8B030D-6E8A-4147-A177-3AD203B41FA5}">
                      <a16:colId xmlns:a16="http://schemas.microsoft.com/office/drawing/2014/main" val="2786885213"/>
                    </a:ext>
                  </a:extLst>
                </a:gridCol>
              </a:tblGrid>
              <a:tr h="1357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s-SV" sz="1050" b="1" dirty="0">
                          <a:solidFill>
                            <a:sysClr val="windowText" lastClr="000000"/>
                          </a:solidFill>
                          <a:effectLst/>
                        </a:rPr>
                        <a:t>Factor o interacción</a:t>
                      </a:r>
                      <a:endParaRPr lang="es-SV" sz="1050" b="1" dirty="0">
                        <a:solidFill>
                          <a:sysClr val="windowText" lastClr="000000"/>
                        </a:solidFill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s-SV" sz="1050" b="1" dirty="0">
                          <a:solidFill>
                            <a:sysClr val="windowText" lastClr="000000"/>
                          </a:solidFill>
                          <a:effectLst/>
                        </a:rPr>
                        <a:t>p-valor</a:t>
                      </a:r>
                      <a:endParaRPr lang="es-SV" sz="1050" b="1" dirty="0">
                        <a:solidFill>
                          <a:sysClr val="windowText" lastClr="000000"/>
                        </a:solidFill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911427"/>
                  </a:ext>
                </a:extLst>
              </a:tr>
              <a:tr h="129250">
                <a:tc>
                  <a:txBody>
                    <a:bodyPr/>
                    <a:lstStyle/>
                    <a:p>
                      <a:r>
                        <a:rPr lang="es-SV" sz="1050" dirty="0">
                          <a:solidFill>
                            <a:schemeClr val="accent1"/>
                          </a:solidFill>
                          <a:effectLst/>
                        </a:rPr>
                        <a:t>Temperatura</a:t>
                      </a:r>
                      <a:endParaRPr lang="es-SV" sz="1050" dirty="0">
                        <a:solidFill>
                          <a:schemeClr val="accent1"/>
                        </a:solidFill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SV" sz="900" dirty="0">
                          <a:solidFill>
                            <a:schemeClr val="accent1"/>
                          </a:solidFill>
                          <a:effectLst/>
                        </a:rPr>
                        <a:t>3.24 E -6</a:t>
                      </a:r>
                      <a:endParaRPr lang="es-SV" sz="900" dirty="0">
                        <a:solidFill>
                          <a:schemeClr val="accent1"/>
                        </a:solidFill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460977"/>
                  </a:ext>
                </a:extLst>
              </a:tr>
              <a:tr h="129250">
                <a:tc>
                  <a:txBody>
                    <a:bodyPr/>
                    <a:lstStyle/>
                    <a:p>
                      <a:r>
                        <a:rPr lang="es-SV" sz="1050" dirty="0">
                          <a:solidFill>
                            <a:schemeClr val="accent1"/>
                          </a:solidFill>
                          <a:effectLst/>
                        </a:rPr>
                        <a:t>Salinidad</a:t>
                      </a:r>
                      <a:endParaRPr lang="es-SV" sz="1050" dirty="0">
                        <a:solidFill>
                          <a:schemeClr val="accent1"/>
                        </a:solidFill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SV" sz="900" dirty="0">
                          <a:solidFill>
                            <a:schemeClr val="accent1"/>
                          </a:solidFill>
                          <a:effectLst/>
                        </a:rPr>
                        <a:t>1.34 E -11</a:t>
                      </a:r>
                      <a:endParaRPr lang="es-SV" sz="900" dirty="0">
                        <a:solidFill>
                          <a:schemeClr val="accent1"/>
                        </a:solidFill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5587760"/>
                  </a:ext>
                </a:extLst>
              </a:tr>
              <a:tr h="129250">
                <a:tc>
                  <a:txBody>
                    <a:bodyPr/>
                    <a:lstStyle/>
                    <a:p>
                      <a:r>
                        <a:rPr lang="es-SV" sz="1050" dirty="0">
                          <a:solidFill>
                            <a:schemeClr val="accent1"/>
                          </a:solidFill>
                          <a:effectLst/>
                        </a:rPr>
                        <a:t>Tipo de agua</a:t>
                      </a:r>
                      <a:endParaRPr lang="es-SV" sz="1050" dirty="0">
                        <a:solidFill>
                          <a:schemeClr val="accent1"/>
                        </a:solidFill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SV" sz="900" dirty="0">
                          <a:solidFill>
                            <a:schemeClr val="accent1"/>
                          </a:solidFill>
                          <a:effectLst/>
                        </a:rPr>
                        <a:t>2.95 E -5</a:t>
                      </a:r>
                      <a:endParaRPr lang="es-SV" sz="900" dirty="0">
                        <a:solidFill>
                          <a:schemeClr val="accent1"/>
                        </a:solidFill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453323"/>
                  </a:ext>
                </a:extLst>
              </a:tr>
              <a:tr h="247953">
                <a:tc>
                  <a:txBody>
                    <a:bodyPr/>
                    <a:lstStyle/>
                    <a:p>
                      <a:r>
                        <a:rPr lang="es-SV" sz="1050" dirty="0">
                          <a:solidFill>
                            <a:schemeClr val="accent1"/>
                          </a:solidFill>
                          <a:effectLst/>
                        </a:rPr>
                        <a:t>Interacción entre la Temperatura y el tipo de agua</a:t>
                      </a:r>
                      <a:endParaRPr lang="es-SV" sz="1050" dirty="0">
                        <a:solidFill>
                          <a:schemeClr val="accent1"/>
                        </a:solidFill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SV" sz="900" dirty="0">
                          <a:solidFill>
                            <a:schemeClr val="accent1"/>
                          </a:solidFill>
                          <a:effectLst/>
                        </a:rPr>
                        <a:t>1.21 E -6</a:t>
                      </a:r>
                      <a:endParaRPr lang="es-SV" sz="900" dirty="0">
                        <a:solidFill>
                          <a:schemeClr val="accent1"/>
                        </a:solidFill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167408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23265D8A-81FD-4046-B1F9-0C9BED834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815216"/>
              </p:ext>
            </p:extLst>
          </p:nvPr>
        </p:nvGraphicFramePr>
        <p:xfrm>
          <a:off x="4985468" y="1752286"/>
          <a:ext cx="3765656" cy="1789280"/>
        </p:xfrm>
        <a:graphic>
          <a:graphicData uri="http://schemas.openxmlformats.org/drawingml/2006/table">
            <a:tbl>
              <a:tblPr firstRow="1" firstCol="1" bandRow="1">
                <a:tableStyleId>{C3C592D9-5EB1-40A3-9038-3A34FA2E3A2A}</a:tableStyleId>
              </a:tblPr>
              <a:tblGrid>
                <a:gridCol w="1295213">
                  <a:extLst>
                    <a:ext uri="{9D8B030D-6E8A-4147-A177-3AD203B41FA5}">
                      <a16:colId xmlns:a16="http://schemas.microsoft.com/office/drawing/2014/main" val="3640716985"/>
                    </a:ext>
                  </a:extLst>
                </a:gridCol>
                <a:gridCol w="1859709">
                  <a:extLst>
                    <a:ext uri="{9D8B030D-6E8A-4147-A177-3AD203B41FA5}">
                      <a16:colId xmlns:a16="http://schemas.microsoft.com/office/drawing/2014/main" val="3632950993"/>
                    </a:ext>
                  </a:extLst>
                </a:gridCol>
                <a:gridCol w="610734">
                  <a:extLst>
                    <a:ext uri="{9D8B030D-6E8A-4147-A177-3AD203B41FA5}">
                      <a16:colId xmlns:a16="http://schemas.microsoft.com/office/drawing/2014/main" val="9986642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s-SV" sz="1050" b="1" i="0" u="none" strike="noStrike" cap="none" dirty="0">
                          <a:solidFill>
                            <a:sysClr val="windowText" lastClr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Supuesto</a:t>
                      </a:r>
                      <a:endParaRPr lang="es-SV" sz="1050" b="1" i="0" u="none" strike="noStrike" cap="none" dirty="0">
                        <a:solidFill>
                          <a:sysClr val="windowText" lastClr="000000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s-SV" sz="1050" b="1" i="0" u="none" strike="noStrike" cap="none" dirty="0">
                          <a:solidFill>
                            <a:sysClr val="windowText" lastClr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Prueba estadística</a:t>
                      </a:r>
                      <a:endParaRPr lang="es-SV" sz="1050" b="1" i="0" u="none" strike="noStrike" cap="none" dirty="0">
                        <a:solidFill>
                          <a:sysClr val="windowText" lastClr="000000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SV" sz="1050" b="1" i="0" u="none" strike="noStrike" cap="none" dirty="0">
                          <a:solidFill>
                            <a:sysClr val="windowText" lastClr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p-valor</a:t>
                      </a:r>
                      <a:endParaRPr lang="es-SV" sz="1050" b="1" i="0" u="none" strike="noStrike" cap="none" dirty="0">
                        <a:solidFill>
                          <a:sysClr val="windowText" lastClr="000000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596532"/>
                  </a:ext>
                </a:extLst>
              </a:tr>
              <a:tr h="380324">
                <a:tc>
                  <a:txBody>
                    <a:bodyPr/>
                    <a:lstStyle/>
                    <a:p>
                      <a:r>
                        <a:rPr lang="es-SV" sz="105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Normalidad</a:t>
                      </a:r>
                      <a:endParaRPr lang="es-SV" sz="1050" b="0" i="0" u="none" strike="noStrike" cap="none" dirty="0">
                        <a:solidFill>
                          <a:schemeClr val="accent1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SV" sz="10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Anderson-Darling</a:t>
                      </a:r>
                      <a:endParaRPr lang="es-SV" sz="1000" b="0" i="0" u="none" strike="noStrike" cap="none" dirty="0">
                        <a:solidFill>
                          <a:schemeClr val="accent1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SV" sz="10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0.8267</a:t>
                      </a:r>
                      <a:endParaRPr lang="es-SV" sz="1000" b="0" i="0" u="none" strike="noStrike" cap="none" dirty="0">
                        <a:solidFill>
                          <a:schemeClr val="accent1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96436"/>
                  </a:ext>
                </a:extLst>
              </a:tr>
              <a:tr h="412595">
                <a:tc>
                  <a:txBody>
                    <a:bodyPr/>
                    <a:lstStyle/>
                    <a:p>
                      <a:r>
                        <a:rPr lang="es-SV" sz="105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Homocedasticidad</a:t>
                      </a:r>
                      <a:endParaRPr lang="es-SV" sz="1050" b="0" i="0" u="none" strike="noStrike" cap="none" dirty="0">
                        <a:solidFill>
                          <a:schemeClr val="accent1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SV" sz="10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Prueba de Bartlett</a:t>
                      </a:r>
                      <a:endParaRPr lang="es-SV" sz="1000" b="0" i="0" u="none" strike="noStrike" cap="none" dirty="0">
                        <a:solidFill>
                          <a:schemeClr val="accent1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SV" sz="10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0.6394</a:t>
                      </a:r>
                      <a:endParaRPr lang="es-SV" sz="1000" b="0" i="0" u="none" strike="noStrike" cap="none" dirty="0">
                        <a:solidFill>
                          <a:schemeClr val="accent1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986261"/>
                  </a:ext>
                </a:extLst>
              </a:tr>
              <a:tr h="379141">
                <a:tc>
                  <a:txBody>
                    <a:bodyPr/>
                    <a:lstStyle/>
                    <a:p>
                      <a:r>
                        <a:rPr lang="es-SV" sz="105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Independencia</a:t>
                      </a:r>
                      <a:endParaRPr lang="es-SV" sz="1050" b="0" i="0" u="none" strike="noStrike" cap="none" dirty="0">
                        <a:solidFill>
                          <a:schemeClr val="accent1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SV" sz="10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Test de Durbin-Watson</a:t>
                      </a:r>
                      <a:endParaRPr lang="es-SV" sz="1000" b="0" i="0" u="none" strike="noStrike" cap="none" dirty="0">
                        <a:solidFill>
                          <a:schemeClr val="accent1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SV" sz="10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0.7418</a:t>
                      </a:r>
                      <a:endParaRPr lang="es-SV" sz="1000" b="0" i="0" u="none" strike="noStrike" cap="none" dirty="0">
                        <a:solidFill>
                          <a:schemeClr val="accent1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355937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r>
                        <a:rPr lang="es-SV" sz="1050" b="0" i="0" u="none" strike="noStrike" cap="none" dirty="0" err="1">
                          <a:solidFill>
                            <a:schemeClr val="accent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Aditividad</a:t>
                      </a:r>
                      <a:r>
                        <a:rPr lang="es-SV" sz="105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 (Test de Tukey)</a:t>
                      </a:r>
                      <a:endParaRPr lang="es-SV" sz="1050" b="0" i="0" u="none" strike="noStrike" cap="none" dirty="0">
                        <a:solidFill>
                          <a:schemeClr val="accent1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SV" sz="10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Temperatura y Salinidad</a:t>
                      </a:r>
                      <a:endParaRPr lang="es-SV" sz="1000" b="0" i="0" u="none" strike="noStrike" cap="none" dirty="0">
                        <a:solidFill>
                          <a:schemeClr val="accent1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SV" sz="10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0.9646</a:t>
                      </a:r>
                      <a:endParaRPr lang="es-SV" sz="1000" b="0" i="0" u="none" strike="noStrike" cap="none" dirty="0">
                        <a:solidFill>
                          <a:schemeClr val="accent1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8667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SV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SV" sz="10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Temperatura y Tipo de Agua</a:t>
                      </a:r>
                      <a:endParaRPr lang="es-SV" sz="1000" b="0" i="0" u="none" strike="noStrike" cap="none" dirty="0">
                        <a:solidFill>
                          <a:schemeClr val="accent1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SV" sz="10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0.4120</a:t>
                      </a:r>
                      <a:endParaRPr lang="es-SV" sz="1000" b="0" i="0" u="none" strike="noStrike" cap="none" dirty="0">
                        <a:solidFill>
                          <a:schemeClr val="accent1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0535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SV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SV" sz="1000" b="0" i="0" u="none" strike="noStrike" cap="none">
                          <a:solidFill>
                            <a:schemeClr val="accent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Tipo de Agua y Salinidad</a:t>
                      </a:r>
                      <a:endParaRPr lang="es-SV" sz="1000" b="0" i="0" u="none" strike="noStrike" cap="none">
                        <a:solidFill>
                          <a:schemeClr val="accent1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SV" sz="10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0.8887</a:t>
                      </a:r>
                      <a:endParaRPr lang="es-SV" sz="1000" b="0" i="0" u="none" strike="noStrike" cap="none" dirty="0">
                        <a:solidFill>
                          <a:schemeClr val="accent1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93668"/>
                  </a:ext>
                </a:extLst>
              </a:tr>
            </a:tbl>
          </a:graphicData>
        </a:graphic>
      </p:graphicFrame>
      <p:sp>
        <p:nvSpPr>
          <p:cNvPr id="110" name="CuadroTexto 109">
            <a:extLst>
              <a:ext uri="{FF2B5EF4-FFF2-40B4-BE49-F238E27FC236}">
                <a16:creationId xmlns:a16="http://schemas.microsoft.com/office/drawing/2014/main" id="{C6366AD2-7D8F-4FAF-B1CC-32ABF87C995C}"/>
              </a:ext>
            </a:extLst>
          </p:cNvPr>
          <p:cNvSpPr txBox="1"/>
          <p:nvPr/>
        </p:nvSpPr>
        <p:spPr>
          <a:xfrm>
            <a:off x="5332615" y="3561386"/>
            <a:ext cx="28126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SV" sz="700" dirty="0">
                <a:solidFill>
                  <a:schemeClr val="accent1"/>
                </a:solidFill>
              </a:rPr>
              <a:t>Fuente: Elaboración propia con resultados de </a:t>
            </a:r>
            <a:r>
              <a:rPr lang="es-SV" sz="700" dirty="0" err="1">
                <a:solidFill>
                  <a:schemeClr val="accent1"/>
                </a:solidFill>
              </a:rPr>
              <a:t>RStudio</a:t>
            </a:r>
            <a:r>
              <a:rPr lang="es-SV" sz="700" dirty="0">
                <a:solidFill>
                  <a:schemeClr val="accent1"/>
                </a:solidFill>
              </a:rPr>
              <a:t> V5.12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4C25A9B0-59CF-44BC-AC45-D855E8B51A6B}"/>
              </a:ext>
            </a:extLst>
          </p:cNvPr>
          <p:cNvSpPr txBox="1"/>
          <p:nvPr/>
        </p:nvSpPr>
        <p:spPr>
          <a:xfrm>
            <a:off x="961045" y="3300375"/>
            <a:ext cx="28126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SV" sz="700" dirty="0">
                <a:solidFill>
                  <a:schemeClr val="accent1"/>
                </a:solidFill>
              </a:rPr>
              <a:t>Fuente: Elaboración propia con resultados de </a:t>
            </a:r>
            <a:r>
              <a:rPr lang="es-SV" sz="700" dirty="0" err="1">
                <a:solidFill>
                  <a:schemeClr val="accent1"/>
                </a:solidFill>
              </a:rPr>
              <a:t>RStudio</a:t>
            </a:r>
            <a:r>
              <a:rPr lang="es-SV" sz="700" dirty="0">
                <a:solidFill>
                  <a:schemeClr val="accent1"/>
                </a:solidFill>
              </a:rPr>
              <a:t> V5.12</a:t>
            </a:r>
          </a:p>
        </p:txBody>
      </p:sp>
      <p:pic>
        <p:nvPicPr>
          <p:cNvPr id="330" name="Google Shape;33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8281" y="3881839"/>
            <a:ext cx="1028700" cy="1127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28;p57">
            <a:extLst>
              <a:ext uri="{FF2B5EF4-FFF2-40B4-BE49-F238E27FC236}">
                <a16:creationId xmlns:a16="http://schemas.microsoft.com/office/drawing/2014/main" id="{431BCD8D-C9EB-49B6-B96D-6F9B8147AD4C}"/>
              </a:ext>
            </a:extLst>
          </p:cNvPr>
          <p:cNvSpPr/>
          <p:nvPr/>
        </p:nvSpPr>
        <p:spPr>
          <a:xfrm>
            <a:off x="210045" y="1492724"/>
            <a:ext cx="4042045" cy="2268717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29;p57">
            <a:extLst>
              <a:ext uri="{FF2B5EF4-FFF2-40B4-BE49-F238E27FC236}">
                <a16:creationId xmlns:a16="http://schemas.microsoft.com/office/drawing/2014/main" id="{A06E4B1C-407E-4C74-8D3F-E9762F1B0E60}"/>
              </a:ext>
            </a:extLst>
          </p:cNvPr>
          <p:cNvSpPr txBox="1"/>
          <p:nvPr/>
        </p:nvSpPr>
        <p:spPr>
          <a:xfrm>
            <a:off x="375744" y="1526350"/>
            <a:ext cx="3645907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al Black" panose="020B0A04020102020204" pitchFamily="34" charset="0"/>
                <a:sym typeface="Righteous"/>
              </a:rPr>
              <a:t>Evaluación de los efectos</a:t>
            </a:r>
            <a:endParaRPr dirty="0">
              <a:solidFill>
                <a:schemeClr val="dk1"/>
              </a:solidFill>
              <a:latin typeface="Arial Black" panose="020B0A04020102020204" pitchFamily="34" charset="0"/>
              <a:sym typeface="Righteous"/>
            </a:endParaRPr>
          </a:p>
        </p:txBody>
      </p:sp>
      <p:sp>
        <p:nvSpPr>
          <p:cNvPr id="24" name="Google Shape;537;p57">
            <a:extLst>
              <a:ext uri="{FF2B5EF4-FFF2-40B4-BE49-F238E27FC236}">
                <a16:creationId xmlns:a16="http://schemas.microsoft.com/office/drawing/2014/main" id="{2CD73462-9945-4D53-B9B8-055C200BF9F9}"/>
              </a:ext>
            </a:extLst>
          </p:cNvPr>
          <p:cNvSpPr/>
          <p:nvPr/>
        </p:nvSpPr>
        <p:spPr>
          <a:xfrm>
            <a:off x="4415106" y="1282795"/>
            <a:ext cx="4405510" cy="3378415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538;p57">
            <a:extLst>
              <a:ext uri="{FF2B5EF4-FFF2-40B4-BE49-F238E27FC236}">
                <a16:creationId xmlns:a16="http://schemas.microsoft.com/office/drawing/2014/main" id="{47A70284-EA7C-49BB-92FD-C124965E1667}"/>
              </a:ext>
            </a:extLst>
          </p:cNvPr>
          <p:cNvSpPr txBox="1"/>
          <p:nvPr/>
        </p:nvSpPr>
        <p:spPr>
          <a:xfrm>
            <a:off x="4580568" y="1339055"/>
            <a:ext cx="3850646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  <a:latin typeface="Arial Black" panose="020B0A04020102020204" pitchFamily="34" charset="0"/>
                <a:sym typeface="Righteous"/>
              </a:rPr>
              <a:t>Variación del pH respecto a la salinidad y tipo de agua</a:t>
            </a:r>
            <a:endParaRPr dirty="0">
              <a:solidFill>
                <a:schemeClr val="dk1"/>
              </a:solidFill>
              <a:latin typeface="Arial Black" panose="020B0A04020102020204" pitchFamily="34" charset="0"/>
              <a:sym typeface="Righteous"/>
            </a:endParaRPr>
          </a:p>
        </p:txBody>
      </p:sp>
      <p:sp>
        <p:nvSpPr>
          <p:cNvPr id="104" name="Google Shape;303;p47">
            <a:extLst>
              <a:ext uri="{FF2B5EF4-FFF2-40B4-BE49-F238E27FC236}">
                <a16:creationId xmlns:a16="http://schemas.microsoft.com/office/drawing/2014/main" id="{FC9AB79E-7E88-4291-AB2F-15E0DDDC142E}"/>
              </a:ext>
            </a:extLst>
          </p:cNvPr>
          <p:cNvSpPr txBox="1">
            <a:spLocks/>
          </p:cNvSpPr>
          <p:nvPr/>
        </p:nvSpPr>
        <p:spPr>
          <a:xfrm>
            <a:off x="1358899" y="243150"/>
            <a:ext cx="6599382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ghteous"/>
              <a:buNone/>
              <a:defRPr sz="3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s-SV" sz="3200" dirty="0">
                <a:latin typeface="Arial Black" panose="020B0A04020102020204" pitchFamily="34" charset="0"/>
              </a:rPr>
              <a:t>Resultados del experimento</a:t>
            </a:r>
          </a:p>
        </p:txBody>
      </p:sp>
      <p:sp>
        <p:nvSpPr>
          <p:cNvPr id="105" name="Google Shape;304;p47">
            <a:extLst>
              <a:ext uri="{FF2B5EF4-FFF2-40B4-BE49-F238E27FC236}">
                <a16:creationId xmlns:a16="http://schemas.microsoft.com/office/drawing/2014/main" id="{9491864F-8F29-4C2F-B03E-61C773DD6033}"/>
              </a:ext>
            </a:extLst>
          </p:cNvPr>
          <p:cNvSpPr txBox="1">
            <a:spLocks/>
          </p:cNvSpPr>
          <p:nvPr/>
        </p:nvSpPr>
        <p:spPr>
          <a:xfrm>
            <a:off x="12920" y="0"/>
            <a:ext cx="1650380" cy="10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n" sz="4800" dirty="0">
                <a:latin typeface="Arial Black" panose="020B0A04020102020204" pitchFamily="34" charset="0"/>
              </a:rPr>
              <a:t>04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4C25A9B0-59CF-44BC-AC45-D855E8B51A6B}"/>
              </a:ext>
            </a:extLst>
          </p:cNvPr>
          <p:cNvSpPr txBox="1"/>
          <p:nvPr/>
        </p:nvSpPr>
        <p:spPr>
          <a:xfrm>
            <a:off x="838110" y="3482950"/>
            <a:ext cx="28126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SV" sz="700" dirty="0">
                <a:solidFill>
                  <a:schemeClr val="accent1"/>
                </a:solidFill>
              </a:rPr>
              <a:t>Fuente: Elaboración propia con resultados de </a:t>
            </a:r>
            <a:r>
              <a:rPr lang="es-SV" sz="700" dirty="0" err="1">
                <a:solidFill>
                  <a:schemeClr val="accent1"/>
                </a:solidFill>
              </a:rPr>
              <a:t>RStudio</a:t>
            </a:r>
            <a:r>
              <a:rPr lang="es-SV" sz="700" dirty="0">
                <a:solidFill>
                  <a:schemeClr val="accent1"/>
                </a:solidFill>
              </a:rPr>
              <a:t> V5.12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2151BC7-6259-4BFC-8DEB-FC0EB9877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147239"/>
              </p:ext>
            </p:extLst>
          </p:nvPr>
        </p:nvGraphicFramePr>
        <p:xfrm>
          <a:off x="373060" y="1875414"/>
          <a:ext cx="3733075" cy="1600200"/>
        </p:xfrm>
        <a:graphic>
          <a:graphicData uri="http://schemas.openxmlformats.org/drawingml/2006/table">
            <a:tbl>
              <a:tblPr firstRow="1" firstCol="1" bandRow="1">
                <a:tableStyleId>{C3C592D9-5EB1-40A3-9038-3A34FA2E3A2A}</a:tableStyleId>
              </a:tblPr>
              <a:tblGrid>
                <a:gridCol w="1243831">
                  <a:extLst>
                    <a:ext uri="{9D8B030D-6E8A-4147-A177-3AD203B41FA5}">
                      <a16:colId xmlns:a16="http://schemas.microsoft.com/office/drawing/2014/main" val="158716997"/>
                    </a:ext>
                  </a:extLst>
                </a:gridCol>
                <a:gridCol w="1671349">
                  <a:extLst>
                    <a:ext uri="{9D8B030D-6E8A-4147-A177-3AD203B41FA5}">
                      <a16:colId xmlns:a16="http://schemas.microsoft.com/office/drawing/2014/main" val="1552288856"/>
                    </a:ext>
                  </a:extLst>
                </a:gridCol>
                <a:gridCol w="817895">
                  <a:extLst>
                    <a:ext uri="{9D8B030D-6E8A-4147-A177-3AD203B41FA5}">
                      <a16:colId xmlns:a16="http://schemas.microsoft.com/office/drawing/2014/main" val="11025719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SV" sz="1050" b="1" i="0" u="none" strike="noStrike" cap="none" dirty="0">
                          <a:solidFill>
                            <a:sysClr val="windowText" lastClr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Factor estadísticamente significativo</a:t>
                      </a:r>
                      <a:endParaRPr lang="es-SV" sz="1050" b="1" i="0" u="none" strike="noStrike" cap="none" dirty="0">
                        <a:solidFill>
                          <a:sysClr val="windowText" lastClr="000000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SV" sz="1050" b="1" i="0" u="none" strike="noStrike" cap="none" dirty="0">
                          <a:solidFill>
                            <a:sysClr val="windowText" lastClr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Porcentaje de variabilidad explicada en la variable de respuesta</a:t>
                      </a:r>
                      <a:endParaRPr lang="es-SV" sz="1050" b="1" i="0" u="none" strike="noStrike" cap="none" dirty="0">
                        <a:solidFill>
                          <a:sysClr val="windowText" lastClr="000000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SV" sz="1050" b="1" i="0" u="none" strike="noStrike" cap="none" dirty="0">
                          <a:solidFill>
                            <a:sysClr val="windowText" lastClr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Tamaño del efecto</a:t>
                      </a:r>
                      <a:endParaRPr lang="es-SV" sz="1050" b="1" i="0" u="none" strike="noStrike" cap="none" dirty="0">
                        <a:solidFill>
                          <a:sysClr val="windowText" lastClr="000000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355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SV" sz="105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Temperatura</a:t>
                      </a:r>
                      <a:endParaRPr lang="es-SV" sz="1050" b="0" i="0" u="none" strike="noStrike" cap="none" dirty="0">
                        <a:solidFill>
                          <a:schemeClr val="accent1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SV" sz="105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7.79%</a:t>
                      </a:r>
                      <a:endParaRPr lang="es-SV" sz="1050" b="0" i="0" u="none" strike="noStrike" cap="none" dirty="0">
                        <a:solidFill>
                          <a:schemeClr val="accent1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SV" sz="1050" b="0" i="0" u="none" strike="noStrike" cap="none">
                          <a:solidFill>
                            <a:schemeClr val="accent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Pequeño</a:t>
                      </a:r>
                      <a:endParaRPr lang="es-SV" sz="1050" b="0" i="0" u="none" strike="noStrike" cap="none">
                        <a:solidFill>
                          <a:schemeClr val="accent1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945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SV" sz="1050" b="0" i="0" u="none" strike="noStrike" cap="none">
                          <a:solidFill>
                            <a:schemeClr val="accent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Salinidad</a:t>
                      </a:r>
                      <a:endParaRPr lang="es-SV" sz="1050" b="0" i="0" u="none" strike="noStrike" cap="none">
                        <a:solidFill>
                          <a:schemeClr val="accent1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SV" sz="105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70.54%</a:t>
                      </a:r>
                      <a:endParaRPr lang="es-SV" sz="1050" b="0" i="0" u="none" strike="noStrike" cap="none" dirty="0">
                        <a:solidFill>
                          <a:schemeClr val="accent1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SV" sz="1050" b="0" i="0" u="none" strike="noStrike" cap="none">
                          <a:solidFill>
                            <a:schemeClr val="accent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Grande</a:t>
                      </a:r>
                      <a:endParaRPr lang="es-SV" sz="1050" b="0" i="0" u="none" strike="noStrike" cap="none">
                        <a:solidFill>
                          <a:schemeClr val="accent1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807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SV" sz="1050" b="0" i="0" u="none" strike="noStrike" cap="none">
                          <a:solidFill>
                            <a:schemeClr val="accent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Tipo de agua</a:t>
                      </a:r>
                      <a:endParaRPr lang="es-SV" sz="1050" b="0" i="0" u="none" strike="noStrike" cap="none">
                        <a:solidFill>
                          <a:schemeClr val="accent1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SV" sz="105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6.65%</a:t>
                      </a:r>
                      <a:endParaRPr lang="es-SV" sz="1050" b="0" i="0" u="none" strike="noStrike" cap="none" dirty="0">
                        <a:solidFill>
                          <a:schemeClr val="accent1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SV" sz="1050" b="0" i="0" u="none" strike="noStrike" cap="none">
                          <a:solidFill>
                            <a:schemeClr val="accent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Pequeño</a:t>
                      </a:r>
                      <a:endParaRPr lang="es-SV" sz="1050" b="0" i="0" u="none" strike="noStrike" cap="none">
                        <a:solidFill>
                          <a:schemeClr val="accent1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715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SV" sz="1050" b="0" i="0" u="none" strike="noStrike" cap="none">
                          <a:solidFill>
                            <a:schemeClr val="accent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Interacción entre la Temperatura y el tipo de agua</a:t>
                      </a:r>
                      <a:endParaRPr lang="es-SV" sz="1050" b="0" i="0" u="none" strike="noStrike" cap="none">
                        <a:solidFill>
                          <a:schemeClr val="accent1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SV" sz="105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12.33%</a:t>
                      </a:r>
                      <a:endParaRPr lang="es-SV" sz="1050" b="0" i="0" u="none" strike="noStrike" cap="none" dirty="0">
                        <a:solidFill>
                          <a:schemeClr val="accent1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SV" sz="105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Mediano</a:t>
                      </a:r>
                      <a:endParaRPr lang="es-SV" sz="1050" b="0" i="0" u="none" strike="noStrike" cap="none" dirty="0">
                        <a:solidFill>
                          <a:schemeClr val="accent1"/>
                        </a:solidFill>
                        <a:effectLst/>
                        <a:latin typeface="Arial"/>
                        <a:ea typeface="Times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7978845"/>
                  </a:ext>
                </a:extLst>
              </a:tr>
            </a:tbl>
          </a:graphicData>
        </a:graphic>
      </p:graphicFrame>
      <p:pic>
        <p:nvPicPr>
          <p:cNvPr id="329" name="Google Shape;3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96" y="3793993"/>
            <a:ext cx="1028700" cy="15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CB470EB-B7C5-4001-A9FA-6154C5158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957" y="1832532"/>
            <a:ext cx="3237933" cy="25552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281" y="3881839"/>
            <a:ext cx="1028700" cy="1127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7367527"/>
      </p:ext>
    </p:extLst>
  </p:cSld>
  <p:clrMapOvr>
    <a:masterClrMapping/>
  </p:clrMapOvr>
</p:sld>
</file>

<file path=ppt/theme/theme1.xml><?xml version="1.0" encoding="utf-8"?>
<a:theme xmlns:a="http://schemas.openxmlformats.org/drawingml/2006/main" name="Bottled Water Brand 3D Style MK Campaign by Slidesgo">
  <a:themeElements>
    <a:clrScheme name="Simple Light">
      <a:dk1>
        <a:srgbClr val="FFFFFF"/>
      </a:dk1>
      <a:lt1>
        <a:srgbClr val="A4DAEE"/>
      </a:lt1>
      <a:dk2>
        <a:srgbClr val="F88FBF"/>
      </a:dk2>
      <a:lt2>
        <a:srgbClr val="C1024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1189</Words>
  <Application>Microsoft Office PowerPoint</Application>
  <PresentationFormat>Presentación en pantalla (16:9)</PresentationFormat>
  <Paragraphs>166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Righteous</vt:lpstr>
      <vt:lpstr>Abadi Extra Light</vt:lpstr>
      <vt:lpstr>Arial</vt:lpstr>
      <vt:lpstr>Maven Pro</vt:lpstr>
      <vt:lpstr>Times</vt:lpstr>
      <vt:lpstr>Arial Nova Light</vt:lpstr>
      <vt:lpstr>Arial Black</vt:lpstr>
      <vt:lpstr>Bottled Water Brand 3D Style MK Campaign by Slidesgo</vt:lpstr>
      <vt:lpstr>Análisis de la variación de pH en el agua, respecto a tres factores</vt:lpstr>
      <vt:lpstr>CONTENIDO</vt:lpstr>
      <vt:lpstr>Objetivo del diseño experimental</vt:lpstr>
      <vt:lpstr>Potencial del Hidrógeno (pH)</vt:lpstr>
      <vt:lpstr>Potencial del Hidrógeno (pH)</vt:lpstr>
      <vt:lpstr>Tres distintos tipos de agua</vt:lpstr>
      <vt:lpstr>Resumen del diseño experimental</vt:lpstr>
      <vt:lpstr>Presentación de PowerPoint</vt:lpstr>
      <vt:lpstr>Presentación de PowerPoint</vt:lpstr>
      <vt:lpstr>Presentación de PowerPoint</vt:lpstr>
      <vt:lpstr>Presentación de PowerPoint</vt:lpstr>
      <vt:lpstr>Refefencias bibliográficas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 la variación de pH en el agua, respecto a tres factores</dc:title>
  <cp:lastModifiedBy>Alejandra Sarmiento</cp:lastModifiedBy>
  <cp:revision>17</cp:revision>
  <dcterms:modified xsi:type="dcterms:W3CDTF">2022-04-04T18:33:37Z</dcterms:modified>
</cp:coreProperties>
</file>